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59" r:id="rId5"/>
    <p:sldId id="258" r:id="rId6"/>
    <p:sldId id="260"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37"/>
    <a:srgbClr val="EAF4EE"/>
    <a:srgbClr val="FF7600"/>
    <a:srgbClr val="229F58"/>
    <a:srgbClr val="33C2EA"/>
    <a:srgbClr val="130834"/>
    <a:srgbClr val="5EB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961889-6B95-31B6-7692-BEE6E3942627}" v="239" dt="2023-01-17T16:18:54.787"/>
    <p1510:client id="{B9805319-B7C3-DE84-D7AD-5640FFE1CD0D}" v="24" dt="2022-09-13T10:15:11.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101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A1A030-B692-464E-AD17-BE8E3705CF99}" type="doc">
      <dgm:prSet loTypeId="urn:microsoft.com/office/officeart/2005/8/layout/chevronAccent+Icon" loCatId="process" qsTypeId="urn:microsoft.com/office/officeart/2005/8/quickstyle/simple1" qsCatId="simple" csTypeId="urn:microsoft.com/office/officeart/2005/8/colors/accent0_1" csCatId="mainScheme" phldr="1"/>
      <dgm:spPr/>
    </dgm:pt>
    <dgm:pt modelId="{3FD1B2B4-7CBD-4660-9340-AEE12492CB9F}">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1</a:t>
          </a:r>
          <a:r>
            <a:rPr lang="en-GB" sz="1200" b="1" baseline="30000">
              <a:latin typeface="Heebo Light" panose="00000400000000000000" pitchFamily="2" charset="-79"/>
              <a:cs typeface="Heebo Light" panose="00000400000000000000" pitchFamily="2" charset="-79"/>
            </a:rPr>
            <a:t>st</a:t>
          </a:r>
          <a:r>
            <a:rPr lang="en-GB" sz="1200" b="1">
              <a:latin typeface="Heebo Light" panose="00000400000000000000" pitchFamily="2" charset="-79"/>
              <a:cs typeface="Heebo Light" panose="00000400000000000000" pitchFamily="2" charset="-79"/>
            </a:rPr>
            <a:t> Jan 22 </a:t>
          </a:r>
        </a:p>
        <a:p>
          <a:r>
            <a:rPr lang="en-GB" sz="1200" b="1">
              <a:latin typeface="Heebo Light" panose="00000400000000000000" pitchFamily="2" charset="-79"/>
              <a:cs typeface="Heebo Light" panose="00000400000000000000" pitchFamily="2" charset="-79"/>
            </a:rPr>
            <a:t>Start of TEC* period. Begin energy audits</a:t>
          </a:r>
        </a:p>
      </dgm:t>
    </dgm:pt>
    <dgm:pt modelId="{5235EC7B-B6E7-4931-A37F-2F77D5BF5A7D}" type="parTrans" cxnId="{7B31B9DB-A7CD-48D8-BC7F-666D1B322B84}">
      <dgm:prSet/>
      <dgm:spPr/>
      <dgm:t>
        <a:bodyPr/>
        <a:lstStyle/>
        <a:p>
          <a:endParaRPr lang="en-GB" sz="1200">
            <a:latin typeface="Museo 500" panose="02000000000000000000"/>
          </a:endParaRPr>
        </a:p>
      </dgm:t>
    </dgm:pt>
    <dgm:pt modelId="{4DACB4E9-C7FD-484F-879C-66160401B413}" type="sibTrans" cxnId="{7B31B9DB-A7CD-48D8-BC7F-666D1B322B84}">
      <dgm:prSet/>
      <dgm:spPr/>
      <dgm:t>
        <a:bodyPr/>
        <a:lstStyle/>
        <a:p>
          <a:endParaRPr lang="en-GB" sz="1200">
            <a:latin typeface="Museo 500" panose="02000000000000000000"/>
          </a:endParaRPr>
        </a:p>
      </dgm:t>
    </dgm:pt>
    <dgm:pt modelId="{DFAEE8D7-6864-4140-B803-DF97DEABFD65}">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Complete ESOS Evidence Pack </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Submit to </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government site </a:t>
          </a:r>
        </a:p>
      </dgm:t>
    </dgm:pt>
    <dgm:pt modelId="{54E46DA1-082F-4899-AB47-C59C1C31ADE6}" type="parTrans" cxnId="{1D32D456-9C84-44C8-9FD6-FADDACE1ED39}">
      <dgm:prSet/>
      <dgm:spPr/>
      <dgm:t>
        <a:bodyPr/>
        <a:lstStyle/>
        <a:p>
          <a:endParaRPr lang="en-GB" sz="1200">
            <a:latin typeface="Museo 500" panose="02000000000000000000"/>
          </a:endParaRPr>
        </a:p>
      </dgm:t>
    </dgm:pt>
    <dgm:pt modelId="{506A9D0C-C49D-4CBB-916E-EC17F419FF2C}" type="sibTrans" cxnId="{1D32D456-9C84-44C8-9FD6-FADDACE1ED39}">
      <dgm:prSet/>
      <dgm:spPr/>
      <dgm:t>
        <a:bodyPr/>
        <a:lstStyle/>
        <a:p>
          <a:endParaRPr lang="en-GB" sz="1200">
            <a:latin typeface="Museo 500" panose="02000000000000000000"/>
          </a:endParaRPr>
        </a:p>
      </dgm:t>
    </dgm:pt>
    <dgm:pt modelId="{0A0DD921-1FD8-4A3F-8ECD-32D6BC23BEF7}">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5</a:t>
          </a:r>
          <a:r>
            <a:rPr lang="en-GB" sz="1200" b="1" baseline="30000">
              <a:latin typeface="Heebo Light" panose="00000400000000000000" pitchFamily="2" charset="-79"/>
              <a:cs typeface="Heebo Light" panose="00000400000000000000" pitchFamily="2" charset="-79"/>
            </a:rPr>
            <a:t>th</a:t>
          </a:r>
          <a:r>
            <a:rPr lang="en-GB" sz="1200" b="1">
              <a:latin typeface="Heebo Light" panose="00000400000000000000" pitchFamily="2" charset="-79"/>
              <a:cs typeface="Heebo Light" panose="00000400000000000000" pitchFamily="2" charset="-79"/>
            </a:rPr>
            <a:t> Dec 2023</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ESOS compliance deadline</a:t>
          </a:r>
        </a:p>
      </dgm:t>
    </dgm:pt>
    <dgm:pt modelId="{71D51334-77CA-4D60-8355-A7CACBC38E1A}" type="parTrans" cxnId="{A9CF20A6-23AC-4A1B-BB3C-F1DA8D3CE995}">
      <dgm:prSet/>
      <dgm:spPr/>
      <dgm:t>
        <a:bodyPr/>
        <a:lstStyle/>
        <a:p>
          <a:endParaRPr lang="en-GB" sz="1200">
            <a:latin typeface="Museo 500" panose="02000000000000000000"/>
          </a:endParaRPr>
        </a:p>
      </dgm:t>
    </dgm:pt>
    <dgm:pt modelId="{9B2E44CE-7E95-41EB-A038-982E5F3281F1}" type="sibTrans" cxnId="{A9CF20A6-23AC-4A1B-BB3C-F1DA8D3CE995}">
      <dgm:prSet/>
      <dgm:spPr/>
      <dgm:t>
        <a:bodyPr/>
        <a:lstStyle/>
        <a:p>
          <a:endParaRPr lang="en-GB" sz="1200">
            <a:latin typeface="Museo 500" panose="02000000000000000000"/>
          </a:endParaRPr>
        </a:p>
      </dgm:t>
    </dgm:pt>
    <dgm:pt modelId="{B2D55195-C31E-4A56-897F-7FAFD04124B3}">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31</a:t>
          </a:r>
          <a:r>
            <a:rPr lang="en-GB" sz="1200" b="1" baseline="30000">
              <a:latin typeface="Heebo Light" panose="00000400000000000000" pitchFamily="2" charset="-79"/>
              <a:cs typeface="Heebo Light" panose="00000400000000000000" pitchFamily="2" charset="-79"/>
            </a:rPr>
            <a:t>st</a:t>
          </a:r>
          <a:r>
            <a:rPr lang="en-GB" sz="1200" b="1">
              <a:latin typeface="Heebo Light" panose="00000400000000000000" pitchFamily="2" charset="-79"/>
              <a:cs typeface="Heebo Light" panose="00000400000000000000" pitchFamily="2" charset="-79"/>
            </a:rPr>
            <a:t> Dec 2022</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End of TEC* period</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ESOS Phase 3 qualification date</a:t>
          </a:r>
        </a:p>
      </dgm:t>
    </dgm:pt>
    <dgm:pt modelId="{8E760632-3A56-44EB-8A2E-ED57B9ABAF05}" type="parTrans" cxnId="{2B3E9954-38CF-4750-9B28-209107312E62}">
      <dgm:prSet/>
      <dgm:spPr/>
      <dgm:t>
        <a:bodyPr/>
        <a:lstStyle/>
        <a:p>
          <a:endParaRPr lang="en-GB" sz="1200">
            <a:latin typeface="Museo 500" panose="02000000000000000000"/>
          </a:endParaRPr>
        </a:p>
      </dgm:t>
    </dgm:pt>
    <dgm:pt modelId="{4F2C6156-44ED-4061-AB47-22E42331BA41}" type="sibTrans" cxnId="{2B3E9954-38CF-4750-9B28-209107312E62}">
      <dgm:prSet/>
      <dgm:spPr/>
      <dgm:t>
        <a:bodyPr/>
        <a:lstStyle/>
        <a:p>
          <a:endParaRPr lang="en-GB" sz="1200">
            <a:latin typeface="Museo 500" panose="02000000000000000000"/>
          </a:endParaRPr>
        </a:p>
      </dgm:t>
    </dgm:pt>
    <dgm:pt modelId="{EC8E50B9-8343-4241-A8A6-A552FAF75750}">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Energy calculations</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finalised for 2022 &amp;</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recommendations provided</a:t>
          </a:r>
        </a:p>
      </dgm:t>
    </dgm:pt>
    <dgm:pt modelId="{D27E9FE3-3196-452E-AAAC-6FDB2F4BB92C}" type="parTrans" cxnId="{2A5D20BE-859C-442B-A309-EC76EFA14495}">
      <dgm:prSet/>
      <dgm:spPr/>
      <dgm:t>
        <a:bodyPr/>
        <a:lstStyle/>
        <a:p>
          <a:endParaRPr lang="en-GB" sz="1200">
            <a:latin typeface="Museo 500" panose="02000000000000000000"/>
          </a:endParaRPr>
        </a:p>
      </dgm:t>
    </dgm:pt>
    <dgm:pt modelId="{8F6D5B65-9E3B-4AF3-9DE3-79B2B9890A26}" type="sibTrans" cxnId="{2A5D20BE-859C-442B-A309-EC76EFA14495}">
      <dgm:prSet/>
      <dgm:spPr/>
      <dgm:t>
        <a:bodyPr/>
        <a:lstStyle/>
        <a:p>
          <a:endParaRPr lang="en-GB" sz="1200">
            <a:latin typeface="Museo 500" panose="02000000000000000000"/>
          </a:endParaRPr>
        </a:p>
      </dgm:t>
    </dgm:pt>
    <dgm:pt modelId="{7D0E15F9-4561-4190-BDAA-CAEDD5E519C1}" type="pres">
      <dgm:prSet presAssocID="{B4A1A030-B692-464E-AD17-BE8E3705CF99}" presName="Name0" presStyleCnt="0">
        <dgm:presLayoutVars>
          <dgm:dir/>
          <dgm:resizeHandles val="exact"/>
        </dgm:presLayoutVars>
      </dgm:prSet>
      <dgm:spPr/>
    </dgm:pt>
    <dgm:pt modelId="{74DC90AB-AF27-42B9-B026-194D3D6EEE9E}" type="pres">
      <dgm:prSet presAssocID="{3FD1B2B4-7CBD-4660-9340-AEE12492CB9F}" presName="composite" presStyleCnt="0"/>
      <dgm:spPr/>
    </dgm:pt>
    <dgm:pt modelId="{999EA81E-6338-4F8F-B604-56F2C341F0E1}" type="pres">
      <dgm:prSet presAssocID="{3FD1B2B4-7CBD-4660-9340-AEE12492CB9F}" presName="bgChev" presStyleLbl="node1" presStyleIdx="0" presStyleCnt="5" custLinFactNeighborX="-348" custLinFactNeighborY="-20990"/>
      <dgm:spPr>
        <a:solidFill>
          <a:srgbClr val="229F58"/>
        </a:solidFill>
        <a:ln>
          <a:solidFill>
            <a:srgbClr val="008037"/>
          </a:solidFill>
        </a:ln>
      </dgm:spPr>
    </dgm:pt>
    <dgm:pt modelId="{9474454F-9EA0-4F0B-B9F3-FFCB3A9E5E85}" type="pres">
      <dgm:prSet presAssocID="{3FD1B2B4-7CBD-4660-9340-AEE12492CB9F}" presName="txNode" presStyleLbl="fgAcc1" presStyleIdx="0" presStyleCnt="5" custScaleY="156053" custLinFactNeighborX="-9970" custLinFactNeighborY="61958">
        <dgm:presLayoutVars>
          <dgm:bulletEnabled val="1"/>
        </dgm:presLayoutVars>
      </dgm:prSet>
      <dgm:spPr/>
    </dgm:pt>
    <dgm:pt modelId="{AD818FF6-51A5-4022-98E3-2071097F897C}" type="pres">
      <dgm:prSet presAssocID="{4DACB4E9-C7FD-484F-879C-66160401B413}" presName="compositeSpace" presStyleCnt="0"/>
      <dgm:spPr/>
    </dgm:pt>
    <dgm:pt modelId="{838DABBD-029C-4B94-A9E0-BFCE3DC88C99}" type="pres">
      <dgm:prSet presAssocID="{B2D55195-C31E-4A56-897F-7FAFD04124B3}" presName="composite" presStyleCnt="0"/>
      <dgm:spPr/>
    </dgm:pt>
    <dgm:pt modelId="{022C84AB-8AA1-49F0-A1CA-9DAD1E4348FA}" type="pres">
      <dgm:prSet presAssocID="{B2D55195-C31E-4A56-897F-7FAFD04124B3}" presName="bgChev" presStyleLbl="node1" presStyleIdx="1" presStyleCnt="5" custLinFactNeighborX="-1037" custLinFactNeighborY="-9692"/>
      <dgm:spPr>
        <a:solidFill>
          <a:srgbClr val="229F58"/>
        </a:solidFill>
        <a:ln>
          <a:solidFill>
            <a:srgbClr val="008037"/>
          </a:solidFill>
        </a:ln>
      </dgm:spPr>
    </dgm:pt>
    <dgm:pt modelId="{42EAC1B3-8562-425C-B306-EB5D5A9A9045}" type="pres">
      <dgm:prSet presAssocID="{B2D55195-C31E-4A56-897F-7FAFD04124B3}" presName="txNode" presStyleLbl="fgAcc1" presStyleIdx="1" presStyleCnt="5" custScaleX="143593" custScaleY="157438" custLinFactNeighborX="-4759" custLinFactNeighborY="78719">
        <dgm:presLayoutVars>
          <dgm:bulletEnabled val="1"/>
        </dgm:presLayoutVars>
      </dgm:prSet>
      <dgm:spPr/>
    </dgm:pt>
    <dgm:pt modelId="{75002F63-D6F4-48CC-98DF-1121BF1A027B}" type="pres">
      <dgm:prSet presAssocID="{4F2C6156-44ED-4061-AB47-22E42331BA41}" presName="compositeSpace" presStyleCnt="0"/>
      <dgm:spPr/>
    </dgm:pt>
    <dgm:pt modelId="{B60EA7C4-91CF-410B-B45D-4FFEAEC939AF}" type="pres">
      <dgm:prSet presAssocID="{EC8E50B9-8343-4241-A8A6-A552FAF75750}" presName="composite" presStyleCnt="0"/>
      <dgm:spPr/>
    </dgm:pt>
    <dgm:pt modelId="{11BEB0EE-0019-44BD-AC28-31C87746F7C5}" type="pres">
      <dgm:prSet presAssocID="{EC8E50B9-8343-4241-A8A6-A552FAF75750}" presName="bgChev" presStyleLbl="node1" presStyleIdx="2" presStyleCnt="5" custLinFactNeighborX="813" custLinFactNeighborY="-18866"/>
      <dgm:spPr>
        <a:solidFill>
          <a:srgbClr val="229F58"/>
        </a:solidFill>
        <a:ln>
          <a:solidFill>
            <a:srgbClr val="008037"/>
          </a:solidFill>
        </a:ln>
      </dgm:spPr>
    </dgm:pt>
    <dgm:pt modelId="{55AB82AD-F993-4E29-86DB-AD2C23677724}" type="pres">
      <dgm:prSet presAssocID="{EC8E50B9-8343-4241-A8A6-A552FAF75750}" presName="txNode" presStyleLbl="fgAcc1" presStyleIdx="2" presStyleCnt="5" custScaleX="145780" custScaleY="161618" custLinFactNeighborX="9160" custLinFactNeighborY="65709">
        <dgm:presLayoutVars>
          <dgm:bulletEnabled val="1"/>
        </dgm:presLayoutVars>
      </dgm:prSet>
      <dgm:spPr/>
    </dgm:pt>
    <dgm:pt modelId="{099929DE-F201-40DD-AA23-DB589C71CE35}" type="pres">
      <dgm:prSet presAssocID="{8F6D5B65-9E3B-4AF3-9DE3-79B2B9890A26}" presName="compositeSpace" presStyleCnt="0"/>
      <dgm:spPr/>
    </dgm:pt>
    <dgm:pt modelId="{F2EA340C-5397-440F-AA5F-3BAA5C64165F}" type="pres">
      <dgm:prSet presAssocID="{DFAEE8D7-6864-4140-B803-DF97DEABFD65}" presName="composite" presStyleCnt="0"/>
      <dgm:spPr/>
    </dgm:pt>
    <dgm:pt modelId="{4CC0FE5B-DEE8-49C1-AA1D-0AF6DFE77FCB}" type="pres">
      <dgm:prSet presAssocID="{DFAEE8D7-6864-4140-B803-DF97DEABFD65}" presName="bgChev" presStyleLbl="node1" presStyleIdx="3" presStyleCnt="5" custLinFactNeighborX="17351" custLinFactNeighborY="-13367"/>
      <dgm:spPr>
        <a:solidFill>
          <a:srgbClr val="229F58"/>
        </a:solidFill>
        <a:ln>
          <a:solidFill>
            <a:srgbClr val="008037"/>
          </a:solidFill>
        </a:ln>
      </dgm:spPr>
    </dgm:pt>
    <dgm:pt modelId="{1EC69327-C223-4D45-9081-0E54133289C6}" type="pres">
      <dgm:prSet presAssocID="{DFAEE8D7-6864-4140-B803-DF97DEABFD65}" presName="txNode" presStyleLbl="fgAcc1" presStyleIdx="3" presStyleCnt="5" custScaleX="115282" custScaleY="151945" custLinFactNeighborX="7349" custLinFactNeighborY="66508">
        <dgm:presLayoutVars>
          <dgm:bulletEnabled val="1"/>
        </dgm:presLayoutVars>
      </dgm:prSet>
      <dgm:spPr/>
    </dgm:pt>
    <dgm:pt modelId="{079B0DCA-0B5B-4932-9884-D22BC78DFBE2}" type="pres">
      <dgm:prSet presAssocID="{506A9D0C-C49D-4CBB-916E-EC17F419FF2C}" presName="compositeSpace" presStyleCnt="0"/>
      <dgm:spPr/>
    </dgm:pt>
    <dgm:pt modelId="{74A129F1-5053-4C01-A674-C16C78DB3CF1}" type="pres">
      <dgm:prSet presAssocID="{0A0DD921-1FD8-4A3F-8ECD-32D6BC23BEF7}" presName="composite" presStyleCnt="0"/>
      <dgm:spPr/>
    </dgm:pt>
    <dgm:pt modelId="{E91C3519-FDAC-4F3D-A26C-4571696AB94D}" type="pres">
      <dgm:prSet presAssocID="{0A0DD921-1FD8-4A3F-8ECD-32D6BC23BEF7}" presName="bgChev" presStyleLbl="node1" presStyleIdx="4" presStyleCnt="5" custLinFactNeighborX="10010" custLinFactNeighborY="-25818"/>
      <dgm:spPr>
        <a:solidFill>
          <a:srgbClr val="229F58"/>
        </a:solidFill>
        <a:ln>
          <a:solidFill>
            <a:srgbClr val="008037"/>
          </a:solidFill>
        </a:ln>
      </dgm:spPr>
    </dgm:pt>
    <dgm:pt modelId="{CCDECBC2-A1F0-4ED3-8876-E343C59B8103}" type="pres">
      <dgm:prSet presAssocID="{0A0DD921-1FD8-4A3F-8ECD-32D6BC23BEF7}" presName="txNode" presStyleLbl="fgAcc1" presStyleIdx="4" presStyleCnt="5" custScaleX="121795" custLinFactNeighborX="1251" custLinFactNeighborY="19489">
        <dgm:presLayoutVars>
          <dgm:bulletEnabled val="1"/>
        </dgm:presLayoutVars>
      </dgm:prSet>
      <dgm:spPr/>
    </dgm:pt>
  </dgm:ptLst>
  <dgm:cxnLst>
    <dgm:cxn modelId="{30DBA34B-DCA5-4260-B820-1321DFCBDC89}" type="presOf" srcId="{0A0DD921-1FD8-4A3F-8ECD-32D6BC23BEF7}" destId="{CCDECBC2-A1F0-4ED3-8876-E343C59B8103}" srcOrd="0" destOrd="0" presId="urn:microsoft.com/office/officeart/2005/8/layout/chevronAccent+Icon"/>
    <dgm:cxn modelId="{2B3E9954-38CF-4750-9B28-209107312E62}" srcId="{B4A1A030-B692-464E-AD17-BE8E3705CF99}" destId="{B2D55195-C31E-4A56-897F-7FAFD04124B3}" srcOrd="1" destOrd="0" parTransId="{8E760632-3A56-44EB-8A2E-ED57B9ABAF05}" sibTransId="{4F2C6156-44ED-4061-AB47-22E42331BA41}"/>
    <dgm:cxn modelId="{1D32D456-9C84-44C8-9FD6-FADDACE1ED39}" srcId="{B4A1A030-B692-464E-AD17-BE8E3705CF99}" destId="{DFAEE8D7-6864-4140-B803-DF97DEABFD65}" srcOrd="3" destOrd="0" parTransId="{54E46DA1-082F-4899-AB47-C59C1C31ADE6}" sibTransId="{506A9D0C-C49D-4CBB-916E-EC17F419FF2C}"/>
    <dgm:cxn modelId="{1ED19B78-B19E-4410-B056-37D553F69C99}" type="presOf" srcId="{EC8E50B9-8343-4241-A8A6-A552FAF75750}" destId="{55AB82AD-F993-4E29-86DB-AD2C23677724}" srcOrd="0" destOrd="0" presId="urn:microsoft.com/office/officeart/2005/8/layout/chevronAccent+Icon"/>
    <dgm:cxn modelId="{919EA18A-C670-48FF-9E2E-66BF4469011D}" type="presOf" srcId="{B4A1A030-B692-464E-AD17-BE8E3705CF99}" destId="{7D0E15F9-4561-4190-BDAA-CAEDD5E519C1}" srcOrd="0" destOrd="0" presId="urn:microsoft.com/office/officeart/2005/8/layout/chevronAccent+Icon"/>
    <dgm:cxn modelId="{A9CF20A6-23AC-4A1B-BB3C-F1DA8D3CE995}" srcId="{B4A1A030-B692-464E-AD17-BE8E3705CF99}" destId="{0A0DD921-1FD8-4A3F-8ECD-32D6BC23BEF7}" srcOrd="4" destOrd="0" parTransId="{71D51334-77CA-4D60-8355-A7CACBC38E1A}" sibTransId="{9B2E44CE-7E95-41EB-A038-982E5F3281F1}"/>
    <dgm:cxn modelId="{BDFF1DB1-FF43-488C-9F92-E7AA325BEA7E}" type="presOf" srcId="{B2D55195-C31E-4A56-897F-7FAFD04124B3}" destId="{42EAC1B3-8562-425C-B306-EB5D5A9A9045}" srcOrd="0" destOrd="0" presId="urn:microsoft.com/office/officeart/2005/8/layout/chevronAccent+Icon"/>
    <dgm:cxn modelId="{2A5D20BE-859C-442B-A309-EC76EFA14495}" srcId="{B4A1A030-B692-464E-AD17-BE8E3705CF99}" destId="{EC8E50B9-8343-4241-A8A6-A552FAF75750}" srcOrd="2" destOrd="0" parTransId="{D27E9FE3-3196-452E-AAAC-6FDB2F4BB92C}" sibTransId="{8F6D5B65-9E3B-4AF3-9DE3-79B2B9890A26}"/>
    <dgm:cxn modelId="{7B31B9DB-A7CD-48D8-BC7F-666D1B322B84}" srcId="{B4A1A030-B692-464E-AD17-BE8E3705CF99}" destId="{3FD1B2B4-7CBD-4660-9340-AEE12492CB9F}" srcOrd="0" destOrd="0" parTransId="{5235EC7B-B6E7-4931-A37F-2F77D5BF5A7D}" sibTransId="{4DACB4E9-C7FD-484F-879C-66160401B413}"/>
    <dgm:cxn modelId="{1D1E65E2-723A-4D46-9A2F-1D855A1DFDC5}" type="presOf" srcId="{DFAEE8D7-6864-4140-B803-DF97DEABFD65}" destId="{1EC69327-C223-4D45-9081-0E54133289C6}" srcOrd="0" destOrd="0" presId="urn:microsoft.com/office/officeart/2005/8/layout/chevronAccent+Icon"/>
    <dgm:cxn modelId="{A8350BE5-E889-4C90-B754-68956CC887CB}" type="presOf" srcId="{3FD1B2B4-7CBD-4660-9340-AEE12492CB9F}" destId="{9474454F-9EA0-4F0B-B9F3-FFCB3A9E5E85}" srcOrd="0" destOrd="0" presId="urn:microsoft.com/office/officeart/2005/8/layout/chevronAccent+Icon"/>
    <dgm:cxn modelId="{D5EC5C0A-10B0-41CB-A719-9060506FED81}" type="presParOf" srcId="{7D0E15F9-4561-4190-BDAA-CAEDD5E519C1}" destId="{74DC90AB-AF27-42B9-B026-194D3D6EEE9E}" srcOrd="0" destOrd="0" presId="urn:microsoft.com/office/officeart/2005/8/layout/chevronAccent+Icon"/>
    <dgm:cxn modelId="{A32F9EA5-0D00-4678-9D6A-0FA09AE6C005}" type="presParOf" srcId="{74DC90AB-AF27-42B9-B026-194D3D6EEE9E}" destId="{999EA81E-6338-4F8F-B604-56F2C341F0E1}" srcOrd="0" destOrd="0" presId="urn:microsoft.com/office/officeart/2005/8/layout/chevronAccent+Icon"/>
    <dgm:cxn modelId="{3F374FCD-2373-4859-9ED3-653933108095}" type="presParOf" srcId="{74DC90AB-AF27-42B9-B026-194D3D6EEE9E}" destId="{9474454F-9EA0-4F0B-B9F3-FFCB3A9E5E85}" srcOrd="1" destOrd="0" presId="urn:microsoft.com/office/officeart/2005/8/layout/chevronAccent+Icon"/>
    <dgm:cxn modelId="{5B87967E-F69D-4297-8947-08B48CA2ABA2}" type="presParOf" srcId="{7D0E15F9-4561-4190-BDAA-CAEDD5E519C1}" destId="{AD818FF6-51A5-4022-98E3-2071097F897C}" srcOrd="1" destOrd="0" presId="urn:microsoft.com/office/officeart/2005/8/layout/chevronAccent+Icon"/>
    <dgm:cxn modelId="{C5BFED26-3C5F-4CE6-B9AE-D43DBFA08A1A}" type="presParOf" srcId="{7D0E15F9-4561-4190-BDAA-CAEDD5E519C1}" destId="{838DABBD-029C-4B94-A9E0-BFCE3DC88C99}" srcOrd="2" destOrd="0" presId="urn:microsoft.com/office/officeart/2005/8/layout/chevronAccent+Icon"/>
    <dgm:cxn modelId="{C3C6793F-70B9-456F-8417-83A8D5F3DE04}" type="presParOf" srcId="{838DABBD-029C-4B94-A9E0-BFCE3DC88C99}" destId="{022C84AB-8AA1-49F0-A1CA-9DAD1E4348FA}" srcOrd="0" destOrd="0" presId="urn:microsoft.com/office/officeart/2005/8/layout/chevronAccent+Icon"/>
    <dgm:cxn modelId="{4D37A46C-A511-4801-A96D-AA379A601E30}" type="presParOf" srcId="{838DABBD-029C-4B94-A9E0-BFCE3DC88C99}" destId="{42EAC1B3-8562-425C-B306-EB5D5A9A9045}" srcOrd="1" destOrd="0" presId="urn:microsoft.com/office/officeart/2005/8/layout/chevronAccent+Icon"/>
    <dgm:cxn modelId="{8C90888E-85CB-48EA-A93E-FAE541DCFDEA}" type="presParOf" srcId="{7D0E15F9-4561-4190-BDAA-CAEDD5E519C1}" destId="{75002F63-D6F4-48CC-98DF-1121BF1A027B}" srcOrd="3" destOrd="0" presId="urn:microsoft.com/office/officeart/2005/8/layout/chevronAccent+Icon"/>
    <dgm:cxn modelId="{935F119F-6C88-4218-8B14-7181F8D2BA3B}" type="presParOf" srcId="{7D0E15F9-4561-4190-BDAA-CAEDD5E519C1}" destId="{B60EA7C4-91CF-410B-B45D-4FFEAEC939AF}" srcOrd="4" destOrd="0" presId="urn:microsoft.com/office/officeart/2005/8/layout/chevronAccent+Icon"/>
    <dgm:cxn modelId="{0947B8C5-8ADA-45B2-9CA0-B0BEF3567FD6}" type="presParOf" srcId="{B60EA7C4-91CF-410B-B45D-4FFEAEC939AF}" destId="{11BEB0EE-0019-44BD-AC28-31C87746F7C5}" srcOrd="0" destOrd="0" presId="urn:microsoft.com/office/officeart/2005/8/layout/chevronAccent+Icon"/>
    <dgm:cxn modelId="{067E9804-16A3-4B10-8FCC-32D54506CB85}" type="presParOf" srcId="{B60EA7C4-91CF-410B-B45D-4FFEAEC939AF}" destId="{55AB82AD-F993-4E29-86DB-AD2C23677724}" srcOrd="1" destOrd="0" presId="urn:microsoft.com/office/officeart/2005/8/layout/chevronAccent+Icon"/>
    <dgm:cxn modelId="{3F9AD1A0-D434-495A-934B-520E05D95441}" type="presParOf" srcId="{7D0E15F9-4561-4190-BDAA-CAEDD5E519C1}" destId="{099929DE-F201-40DD-AA23-DB589C71CE35}" srcOrd="5" destOrd="0" presId="urn:microsoft.com/office/officeart/2005/8/layout/chevronAccent+Icon"/>
    <dgm:cxn modelId="{CB07F0A3-3AFD-4A66-8841-4C5AA975DC00}" type="presParOf" srcId="{7D0E15F9-4561-4190-BDAA-CAEDD5E519C1}" destId="{F2EA340C-5397-440F-AA5F-3BAA5C64165F}" srcOrd="6" destOrd="0" presId="urn:microsoft.com/office/officeart/2005/8/layout/chevronAccent+Icon"/>
    <dgm:cxn modelId="{F768808F-0AEB-4378-BBD6-BCB1B7952A48}" type="presParOf" srcId="{F2EA340C-5397-440F-AA5F-3BAA5C64165F}" destId="{4CC0FE5B-DEE8-49C1-AA1D-0AF6DFE77FCB}" srcOrd="0" destOrd="0" presId="urn:microsoft.com/office/officeart/2005/8/layout/chevronAccent+Icon"/>
    <dgm:cxn modelId="{579D4424-7043-4C5A-9ED5-0F97C6CAFB69}" type="presParOf" srcId="{F2EA340C-5397-440F-AA5F-3BAA5C64165F}" destId="{1EC69327-C223-4D45-9081-0E54133289C6}" srcOrd="1" destOrd="0" presId="urn:microsoft.com/office/officeart/2005/8/layout/chevronAccent+Icon"/>
    <dgm:cxn modelId="{7D1FA45C-618D-47FE-A479-7A06A1C99BD7}" type="presParOf" srcId="{7D0E15F9-4561-4190-BDAA-CAEDD5E519C1}" destId="{079B0DCA-0B5B-4932-9884-D22BC78DFBE2}" srcOrd="7" destOrd="0" presId="urn:microsoft.com/office/officeart/2005/8/layout/chevronAccent+Icon"/>
    <dgm:cxn modelId="{0834C09B-4960-43DB-A1B2-B43B49690694}" type="presParOf" srcId="{7D0E15F9-4561-4190-BDAA-CAEDD5E519C1}" destId="{74A129F1-5053-4C01-A674-C16C78DB3CF1}" srcOrd="8" destOrd="0" presId="urn:microsoft.com/office/officeart/2005/8/layout/chevronAccent+Icon"/>
    <dgm:cxn modelId="{8C13052C-0832-46AB-BF08-5B3CCF270440}" type="presParOf" srcId="{74A129F1-5053-4C01-A674-C16C78DB3CF1}" destId="{E91C3519-FDAC-4F3D-A26C-4571696AB94D}" srcOrd="0" destOrd="0" presId="urn:microsoft.com/office/officeart/2005/8/layout/chevronAccent+Icon"/>
    <dgm:cxn modelId="{29CB6FAE-A4FD-498F-84B6-E50EF69692BA}" type="presParOf" srcId="{74A129F1-5053-4C01-A674-C16C78DB3CF1}" destId="{CCDECBC2-A1F0-4ED3-8876-E343C59B8103}"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4A1A030-B692-464E-AD17-BE8E3705CF99}" type="doc">
      <dgm:prSet loTypeId="urn:microsoft.com/office/officeart/2005/8/layout/chevronAccent+Icon" loCatId="process" qsTypeId="urn:microsoft.com/office/officeart/2005/8/quickstyle/simple1" qsCatId="simple" csTypeId="urn:microsoft.com/office/officeart/2005/8/colors/accent0_1" csCatId="mainScheme" phldr="1"/>
      <dgm:spPr/>
    </dgm:pt>
    <dgm:pt modelId="{3FD1B2B4-7CBD-4660-9340-AEE12492CB9F}">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1</a:t>
          </a:r>
          <a:r>
            <a:rPr lang="en-GB" sz="1200" b="1" baseline="30000">
              <a:latin typeface="Heebo Light" panose="00000400000000000000" pitchFamily="2" charset="-79"/>
              <a:cs typeface="Heebo Light" panose="00000400000000000000" pitchFamily="2" charset="-79"/>
            </a:rPr>
            <a:t>st</a:t>
          </a:r>
          <a:r>
            <a:rPr lang="en-GB" sz="1200" b="1">
              <a:latin typeface="Heebo Light" panose="00000400000000000000" pitchFamily="2" charset="-79"/>
              <a:cs typeface="Heebo Light" panose="00000400000000000000" pitchFamily="2" charset="-79"/>
            </a:rPr>
            <a:t> April 22</a:t>
          </a:r>
        </a:p>
        <a:p>
          <a:r>
            <a:rPr lang="en-GB" sz="1200" b="1">
              <a:latin typeface="Heebo Light" panose="00000400000000000000" pitchFamily="2" charset="-79"/>
              <a:cs typeface="Heebo Light" panose="00000400000000000000" pitchFamily="2" charset="-79"/>
            </a:rPr>
            <a:t>Start of TEC* period. Begin energy audit</a:t>
          </a:r>
        </a:p>
      </dgm:t>
    </dgm:pt>
    <dgm:pt modelId="{5235EC7B-B6E7-4931-A37F-2F77D5BF5A7D}" type="parTrans" cxnId="{7B31B9DB-A7CD-48D8-BC7F-666D1B322B84}">
      <dgm:prSet/>
      <dgm:spPr/>
      <dgm:t>
        <a:bodyPr/>
        <a:lstStyle/>
        <a:p>
          <a:endParaRPr lang="en-GB" sz="1200">
            <a:latin typeface="Museo 500" panose="02000000000000000000"/>
          </a:endParaRPr>
        </a:p>
      </dgm:t>
    </dgm:pt>
    <dgm:pt modelId="{4DACB4E9-C7FD-484F-879C-66160401B413}" type="sibTrans" cxnId="{7B31B9DB-A7CD-48D8-BC7F-666D1B322B84}">
      <dgm:prSet/>
      <dgm:spPr/>
      <dgm:t>
        <a:bodyPr/>
        <a:lstStyle/>
        <a:p>
          <a:endParaRPr lang="en-GB" sz="1200">
            <a:latin typeface="Museo 500" panose="02000000000000000000"/>
          </a:endParaRPr>
        </a:p>
      </dgm:t>
    </dgm:pt>
    <dgm:pt modelId="{DFAEE8D7-6864-4140-B803-DF97DEABFD65}">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Complete ESOS Evidence Pack Submit to government site</a:t>
          </a:r>
        </a:p>
      </dgm:t>
    </dgm:pt>
    <dgm:pt modelId="{54E46DA1-082F-4899-AB47-C59C1C31ADE6}" type="parTrans" cxnId="{1D32D456-9C84-44C8-9FD6-FADDACE1ED39}">
      <dgm:prSet/>
      <dgm:spPr/>
      <dgm:t>
        <a:bodyPr/>
        <a:lstStyle/>
        <a:p>
          <a:endParaRPr lang="en-GB" sz="1200">
            <a:latin typeface="Museo 500" panose="02000000000000000000"/>
          </a:endParaRPr>
        </a:p>
      </dgm:t>
    </dgm:pt>
    <dgm:pt modelId="{506A9D0C-C49D-4CBB-916E-EC17F419FF2C}" type="sibTrans" cxnId="{1D32D456-9C84-44C8-9FD6-FADDACE1ED39}">
      <dgm:prSet/>
      <dgm:spPr/>
      <dgm:t>
        <a:bodyPr/>
        <a:lstStyle/>
        <a:p>
          <a:endParaRPr lang="en-GB" sz="1200">
            <a:latin typeface="Museo 500" panose="02000000000000000000"/>
          </a:endParaRPr>
        </a:p>
      </dgm:t>
    </dgm:pt>
    <dgm:pt modelId="{0A0DD921-1FD8-4A3F-8ECD-32D6BC23BEF7}">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5</a:t>
          </a:r>
          <a:r>
            <a:rPr lang="en-GB" sz="1200" b="1" baseline="30000">
              <a:latin typeface="Heebo Light" panose="00000400000000000000" pitchFamily="2" charset="-79"/>
              <a:cs typeface="Heebo Light" panose="00000400000000000000" pitchFamily="2" charset="-79"/>
            </a:rPr>
            <a:t>th</a:t>
          </a:r>
          <a:r>
            <a:rPr lang="en-GB" sz="1200" b="1">
              <a:latin typeface="Heebo Light" panose="00000400000000000000" pitchFamily="2" charset="-79"/>
              <a:cs typeface="Heebo Light" panose="00000400000000000000" pitchFamily="2" charset="-79"/>
            </a:rPr>
            <a:t> Dec 2023</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ESOS compliance deadline</a:t>
          </a:r>
        </a:p>
      </dgm:t>
    </dgm:pt>
    <dgm:pt modelId="{71D51334-77CA-4D60-8355-A7CACBC38E1A}" type="parTrans" cxnId="{A9CF20A6-23AC-4A1B-BB3C-F1DA8D3CE995}">
      <dgm:prSet/>
      <dgm:spPr/>
      <dgm:t>
        <a:bodyPr/>
        <a:lstStyle/>
        <a:p>
          <a:endParaRPr lang="en-GB" sz="1200">
            <a:latin typeface="Museo 500" panose="02000000000000000000"/>
          </a:endParaRPr>
        </a:p>
      </dgm:t>
    </dgm:pt>
    <dgm:pt modelId="{9B2E44CE-7E95-41EB-A038-982E5F3281F1}" type="sibTrans" cxnId="{A9CF20A6-23AC-4A1B-BB3C-F1DA8D3CE995}">
      <dgm:prSet/>
      <dgm:spPr/>
      <dgm:t>
        <a:bodyPr/>
        <a:lstStyle/>
        <a:p>
          <a:endParaRPr lang="en-GB" sz="1200">
            <a:latin typeface="Museo 500" panose="02000000000000000000"/>
          </a:endParaRPr>
        </a:p>
      </dgm:t>
    </dgm:pt>
    <dgm:pt modelId="{EC8E50B9-8343-4241-A8A6-A552FAF75750}">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31</a:t>
          </a:r>
          <a:r>
            <a:rPr lang="en-GB" sz="1200" b="1" baseline="30000">
              <a:latin typeface="Heebo Light" panose="00000400000000000000" pitchFamily="2" charset="-79"/>
              <a:cs typeface="Heebo Light" panose="00000400000000000000" pitchFamily="2" charset="-79"/>
            </a:rPr>
            <a:t>st</a:t>
          </a:r>
          <a:r>
            <a:rPr lang="en-GB" sz="1200" b="1">
              <a:latin typeface="Heebo Light" panose="00000400000000000000" pitchFamily="2" charset="-79"/>
              <a:cs typeface="Heebo Light" panose="00000400000000000000" pitchFamily="2" charset="-79"/>
            </a:rPr>
            <a:t> Mar 2022</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End of TEC* period</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Energy calculations finalised for 2022/23 year &amp; </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recommendations provided</a:t>
          </a:r>
        </a:p>
      </dgm:t>
    </dgm:pt>
    <dgm:pt modelId="{D27E9FE3-3196-452E-AAAC-6FDB2F4BB92C}" type="parTrans" cxnId="{2A5D20BE-859C-442B-A309-EC76EFA14495}">
      <dgm:prSet/>
      <dgm:spPr/>
      <dgm:t>
        <a:bodyPr/>
        <a:lstStyle/>
        <a:p>
          <a:endParaRPr lang="en-GB" sz="1200">
            <a:latin typeface="Museo 500" panose="02000000000000000000"/>
          </a:endParaRPr>
        </a:p>
      </dgm:t>
    </dgm:pt>
    <dgm:pt modelId="{8F6D5B65-9E3B-4AF3-9DE3-79B2B9890A26}" type="sibTrans" cxnId="{2A5D20BE-859C-442B-A309-EC76EFA14495}">
      <dgm:prSet/>
      <dgm:spPr/>
      <dgm:t>
        <a:bodyPr/>
        <a:lstStyle/>
        <a:p>
          <a:endParaRPr lang="en-GB" sz="1200">
            <a:latin typeface="Museo 500" panose="02000000000000000000"/>
          </a:endParaRPr>
        </a:p>
      </dgm:t>
    </dgm:pt>
    <dgm:pt modelId="{D4947556-06F1-419D-8F50-3586CB4AD72B}">
      <dgm:prSet phldrT="[Text]" custT="1"/>
      <dgm:spPr>
        <a:solidFill>
          <a:schemeClr val="bg1">
            <a:alpha val="90000"/>
          </a:schemeClr>
        </a:solidFill>
      </dgm:spPr>
      <dgm:t>
        <a:bodyPr/>
        <a:lstStyle/>
        <a:p>
          <a:r>
            <a:rPr lang="en-GB" sz="1200" b="1">
              <a:latin typeface="Heebo Light" panose="00000400000000000000" pitchFamily="2" charset="-79"/>
              <a:cs typeface="Heebo Light" panose="00000400000000000000" pitchFamily="2" charset="-79"/>
            </a:rPr>
            <a:t>31</a:t>
          </a:r>
          <a:r>
            <a:rPr lang="en-GB" sz="1200" b="1" baseline="30000">
              <a:latin typeface="Heebo Light" panose="00000400000000000000" pitchFamily="2" charset="-79"/>
              <a:cs typeface="Heebo Light" panose="00000400000000000000" pitchFamily="2" charset="-79"/>
            </a:rPr>
            <a:t>st</a:t>
          </a:r>
          <a:r>
            <a:rPr lang="en-GB" sz="1200" b="1">
              <a:latin typeface="Heebo Light" panose="00000400000000000000" pitchFamily="2" charset="-79"/>
              <a:cs typeface="Heebo Light" panose="00000400000000000000" pitchFamily="2" charset="-79"/>
            </a:rPr>
            <a:t> Dec 2022</a:t>
          </a:r>
          <a:br>
            <a:rPr lang="en-GB" sz="1200" b="1">
              <a:latin typeface="Heebo Light" panose="00000400000000000000" pitchFamily="2" charset="-79"/>
              <a:cs typeface="Heebo Light" panose="00000400000000000000" pitchFamily="2" charset="-79"/>
            </a:rPr>
          </a:br>
          <a:r>
            <a:rPr lang="en-GB" sz="1200" b="1">
              <a:latin typeface="Heebo Light" panose="00000400000000000000" pitchFamily="2" charset="-79"/>
              <a:cs typeface="Heebo Light" panose="00000400000000000000" pitchFamily="2" charset="-79"/>
            </a:rPr>
            <a:t>ESOS Phase 3 qualification date</a:t>
          </a:r>
        </a:p>
      </dgm:t>
    </dgm:pt>
    <dgm:pt modelId="{8B4C9D2F-B3CC-4FB9-9324-3D94411DE608}" type="parTrans" cxnId="{8A9936D2-DA82-4D4D-913E-9E15E092F7BD}">
      <dgm:prSet/>
      <dgm:spPr/>
      <dgm:t>
        <a:bodyPr/>
        <a:lstStyle/>
        <a:p>
          <a:endParaRPr lang="en-GB"/>
        </a:p>
      </dgm:t>
    </dgm:pt>
    <dgm:pt modelId="{37644034-02E4-4C14-891F-53C4E5CBE15A}" type="sibTrans" cxnId="{8A9936D2-DA82-4D4D-913E-9E15E092F7BD}">
      <dgm:prSet/>
      <dgm:spPr/>
      <dgm:t>
        <a:bodyPr/>
        <a:lstStyle/>
        <a:p>
          <a:endParaRPr lang="en-GB"/>
        </a:p>
      </dgm:t>
    </dgm:pt>
    <dgm:pt modelId="{7D0E15F9-4561-4190-BDAA-CAEDD5E519C1}" type="pres">
      <dgm:prSet presAssocID="{B4A1A030-B692-464E-AD17-BE8E3705CF99}" presName="Name0" presStyleCnt="0">
        <dgm:presLayoutVars>
          <dgm:dir/>
          <dgm:resizeHandles val="exact"/>
        </dgm:presLayoutVars>
      </dgm:prSet>
      <dgm:spPr/>
    </dgm:pt>
    <dgm:pt modelId="{74DC90AB-AF27-42B9-B026-194D3D6EEE9E}" type="pres">
      <dgm:prSet presAssocID="{3FD1B2B4-7CBD-4660-9340-AEE12492CB9F}" presName="composite" presStyleCnt="0"/>
      <dgm:spPr/>
    </dgm:pt>
    <dgm:pt modelId="{999EA81E-6338-4F8F-B604-56F2C341F0E1}" type="pres">
      <dgm:prSet presAssocID="{3FD1B2B4-7CBD-4660-9340-AEE12492CB9F}" presName="bgChev" presStyleLbl="node1" presStyleIdx="0" presStyleCnt="5" custLinFactNeighborX="-33895" custLinFactNeighborY="-11237"/>
      <dgm:spPr>
        <a:solidFill>
          <a:srgbClr val="229F58"/>
        </a:solidFill>
        <a:ln>
          <a:solidFill>
            <a:srgbClr val="008037"/>
          </a:solidFill>
        </a:ln>
      </dgm:spPr>
    </dgm:pt>
    <dgm:pt modelId="{9474454F-9EA0-4F0B-B9F3-FFCB3A9E5E85}" type="pres">
      <dgm:prSet presAssocID="{3FD1B2B4-7CBD-4660-9340-AEE12492CB9F}" presName="txNode" presStyleLbl="fgAcc1" presStyleIdx="0" presStyleCnt="5" custScaleX="120912" custScaleY="143923" custLinFactNeighborX="-7758" custLinFactNeighborY="78417">
        <dgm:presLayoutVars>
          <dgm:bulletEnabled val="1"/>
        </dgm:presLayoutVars>
      </dgm:prSet>
      <dgm:spPr/>
    </dgm:pt>
    <dgm:pt modelId="{AD818FF6-51A5-4022-98E3-2071097F897C}" type="pres">
      <dgm:prSet presAssocID="{4DACB4E9-C7FD-484F-879C-66160401B413}" presName="compositeSpace" presStyleCnt="0"/>
      <dgm:spPr/>
    </dgm:pt>
    <dgm:pt modelId="{BC345632-0AB0-4336-AEC4-2B38720E7BCE}" type="pres">
      <dgm:prSet presAssocID="{D4947556-06F1-419D-8F50-3586CB4AD72B}" presName="composite" presStyleCnt="0"/>
      <dgm:spPr/>
    </dgm:pt>
    <dgm:pt modelId="{97CFBC1D-9AD8-4D5B-BD3D-DDC3D71E0901}" type="pres">
      <dgm:prSet presAssocID="{D4947556-06F1-419D-8F50-3586CB4AD72B}" presName="bgChev" presStyleLbl="node1" presStyleIdx="1" presStyleCnt="5"/>
      <dgm:spPr>
        <a:solidFill>
          <a:srgbClr val="229F58"/>
        </a:solidFill>
        <a:ln>
          <a:solidFill>
            <a:srgbClr val="008037"/>
          </a:solidFill>
        </a:ln>
      </dgm:spPr>
    </dgm:pt>
    <dgm:pt modelId="{1BF8671E-174D-4809-8885-992DCF9F038F}" type="pres">
      <dgm:prSet presAssocID="{D4947556-06F1-419D-8F50-3586CB4AD72B}" presName="txNode" presStyleLbl="fgAcc1" presStyleIdx="1" presStyleCnt="5" custScaleX="130321" custScaleY="113196" custLinFactNeighborX="-4014" custLinFactNeighborY="53687">
        <dgm:presLayoutVars>
          <dgm:bulletEnabled val="1"/>
        </dgm:presLayoutVars>
      </dgm:prSet>
      <dgm:spPr/>
    </dgm:pt>
    <dgm:pt modelId="{3C02725C-280E-4E37-8C9D-0D2C045B1760}" type="pres">
      <dgm:prSet presAssocID="{37644034-02E4-4C14-891F-53C4E5CBE15A}" presName="compositeSpace" presStyleCnt="0"/>
      <dgm:spPr/>
    </dgm:pt>
    <dgm:pt modelId="{B60EA7C4-91CF-410B-B45D-4FFEAEC939AF}" type="pres">
      <dgm:prSet presAssocID="{EC8E50B9-8343-4241-A8A6-A552FAF75750}" presName="composite" presStyleCnt="0"/>
      <dgm:spPr/>
    </dgm:pt>
    <dgm:pt modelId="{11BEB0EE-0019-44BD-AC28-31C87746F7C5}" type="pres">
      <dgm:prSet presAssocID="{EC8E50B9-8343-4241-A8A6-A552FAF75750}" presName="bgChev" presStyleLbl="node1" presStyleIdx="2" presStyleCnt="5" custLinFactNeighborX="10655" custLinFactNeighborY="3894"/>
      <dgm:spPr>
        <a:solidFill>
          <a:srgbClr val="229F58"/>
        </a:solidFill>
        <a:ln>
          <a:solidFill>
            <a:srgbClr val="008037"/>
          </a:solidFill>
        </a:ln>
      </dgm:spPr>
    </dgm:pt>
    <dgm:pt modelId="{55AB82AD-F993-4E29-86DB-AD2C23677724}" type="pres">
      <dgm:prSet presAssocID="{EC8E50B9-8343-4241-A8A6-A552FAF75750}" presName="txNode" presStyleLbl="fgAcc1" presStyleIdx="2" presStyleCnt="5" custScaleX="157906" custScaleY="174400" custLinFactNeighborX="14968" custLinFactNeighborY="73831">
        <dgm:presLayoutVars>
          <dgm:bulletEnabled val="1"/>
        </dgm:presLayoutVars>
      </dgm:prSet>
      <dgm:spPr/>
    </dgm:pt>
    <dgm:pt modelId="{099929DE-F201-40DD-AA23-DB589C71CE35}" type="pres">
      <dgm:prSet presAssocID="{8F6D5B65-9E3B-4AF3-9DE3-79B2B9890A26}" presName="compositeSpace" presStyleCnt="0"/>
      <dgm:spPr/>
    </dgm:pt>
    <dgm:pt modelId="{F2EA340C-5397-440F-AA5F-3BAA5C64165F}" type="pres">
      <dgm:prSet presAssocID="{DFAEE8D7-6864-4140-B803-DF97DEABFD65}" presName="composite" presStyleCnt="0"/>
      <dgm:spPr/>
    </dgm:pt>
    <dgm:pt modelId="{4CC0FE5B-DEE8-49C1-AA1D-0AF6DFE77FCB}" type="pres">
      <dgm:prSet presAssocID="{DFAEE8D7-6864-4140-B803-DF97DEABFD65}" presName="bgChev" presStyleLbl="node1" presStyleIdx="3" presStyleCnt="5" custLinFactNeighborX="10226" custLinFactNeighborY="9414"/>
      <dgm:spPr>
        <a:solidFill>
          <a:srgbClr val="229F58"/>
        </a:solidFill>
        <a:ln>
          <a:solidFill>
            <a:srgbClr val="008037"/>
          </a:solidFill>
        </a:ln>
      </dgm:spPr>
    </dgm:pt>
    <dgm:pt modelId="{1EC69327-C223-4D45-9081-0E54133289C6}" type="pres">
      <dgm:prSet presAssocID="{DFAEE8D7-6864-4140-B803-DF97DEABFD65}" presName="txNode" presStyleLbl="fgAcc1" presStyleIdx="3" presStyleCnt="5" custScaleY="140630" custLinFactNeighborX="-446" custLinFactNeighborY="74732">
        <dgm:presLayoutVars>
          <dgm:bulletEnabled val="1"/>
        </dgm:presLayoutVars>
      </dgm:prSet>
      <dgm:spPr/>
    </dgm:pt>
    <dgm:pt modelId="{079B0DCA-0B5B-4932-9884-D22BC78DFBE2}" type="pres">
      <dgm:prSet presAssocID="{506A9D0C-C49D-4CBB-916E-EC17F419FF2C}" presName="compositeSpace" presStyleCnt="0"/>
      <dgm:spPr/>
    </dgm:pt>
    <dgm:pt modelId="{74A129F1-5053-4C01-A674-C16C78DB3CF1}" type="pres">
      <dgm:prSet presAssocID="{0A0DD921-1FD8-4A3F-8ECD-32D6BC23BEF7}" presName="composite" presStyleCnt="0"/>
      <dgm:spPr/>
    </dgm:pt>
    <dgm:pt modelId="{E91C3519-FDAC-4F3D-A26C-4571696AB94D}" type="pres">
      <dgm:prSet presAssocID="{0A0DD921-1FD8-4A3F-8ECD-32D6BC23BEF7}" presName="bgChev" presStyleLbl="node1" presStyleIdx="4" presStyleCnt="5" custLinFactNeighborX="8301" custLinFactNeighborY="1558"/>
      <dgm:spPr>
        <a:solidFill>
          <a:srgbClr val="229F58"/>
        </a:solidFill>
        <a:ln>
          <a:solidFill>
            <a:srgbClr val="008037"/>
          </a:solidFill>
        </a:ln>
      </dgm:spPr>
    </dgm:pt>
    <dgm:pt modelId="{CCDECBC2-A1F0-4ED3-8876-E343C59B8103}" type="pres">
      <dgm:prSet presAssocID="{0A0DD921-1FD8-4A3F-8ECD-32D6BC23BEF7}" presName="txNode" presStyleLbl="fgAcc1" presStyleIdx="4" presStyleCnt="5" custLinFactNeighborX="-1375" custLinFactNeighborY="41900">
        <dgm:presLayoutVars>
          <dgm:bulletEnabled val="1"/>
        </dgm:presLayoutVars>
      </dgm:prSet>
      <dgm:spPr/>
    </dgm:pt>
  </dgm:ptLst>
  <dgm:cxnLst>
    <dgm:cxn modelId="{30DBA34B-DCA5-4260-B820-1321DFCBDC89}" type="presOf" srcId="{0A0DD921-1FD8-4A3F-8ECD-32D6BC23BEF7}" destId="{CCDECBC2-A1F0-4ED3-8876-E343C59B8103}" srcOrd="0" destOrd="0" presId="urn:microsoft.com/office/officeart/2005/8/layout/chevronAccent+Icon"/>
    <dgm:cxn modelId="{12043F71-6AAC-478C-9ED1-928521A7BA4A}" type="presOf" srcId="{D4947556-06F1-419D-8F50-3586CB4AD72B}" destId="{1BF8671E-174D-4809-8885-992DCF9F038F}" srcOrd="0" destOrd="0" presId="urn:microsoft.com/office/officeart/2005/8/layout/chevronAccent+Icon"/>
    <dgm:cxn modelId="{1D32D456-9C84-44C8-9FD6-FADDACE1ED39}" srcId="{B4A1A030-B692-464E-AD17-BE8E3705CF99}" destId="{DFAEE8D7-6864-4140-B803-DF97DEABFD65}" srcOrd="3" destOrd="0" parTransId="{54E46DA1-082F-4899-AB47-C59C1C31ADE6}" sibTransId="{506A9D0C-C49D-4CBB-916E-EC17F419FF2C}"/>
    <dgm:cxn modelId="{1ED19B78-B19E-4410-B056-37D553F69C99}" type="presOf" srcId="{EC8E50B9-8343-4241-A8A6-A552FAF75750}" destId="{55AB82AD-F993-4E29-86DB-AD2C23677724}" srcOrd="0" destOrd="0" presId="urn:microsoft.com/office/officeart/2005/8/layout/chevronAccent+Icon"/>
    <dgm:cxn modelId="{919EA18A-C670-48FF-9E2E-66BF4469011D}" type="presOf" srcId="{B4A1A030-B692-464E-AD17-BE8E3705CF99}" destId="{7D0E15F9-4561-4190-BDAA-CAEDD5E519C1}" srcOrd="0" destOrd="0" presId="urn:microsoft.com/office/officeart/2005/8/layout/chevronAccent+Icon"/>
    <dgm:cxn modelId="{A9CF20A6-23AC-4A1B-BB3C-F1DA8D3CE995}" srcId="{B4A1A030-B692-464E-AD17-BE8E3705CF99}" destId="{0A0DD921-1FD8-4A3F-8ECD-32D6BC23BEF7}" srcOrd="4" destOrd="0" parTransId="{71D51334-77CA-4D60-8355-A7CACBC38E1A}" sibTransId="{9B2E44CE-7E95-41EB-A038-982E5F3281F1}"/>
    <dgm:cxn modelId="{2A5D20BE-859C-442B-A309-EC76EFA14495}" srcId="{B4A1A030-B692-464E-AD17-BE8E3705CF99}" destId="{EC8E50B9-8343-4241-A8A6-A552FAF75750}" srcOrd="2" destOrd="0" parTransId="{D27E9FE3-3196-452E-AAAC-6FDB2F4BB92C}" sibTransId="{8F6D5B65-9E3B-4AF3-9DE3-79B2B9890A26}"/>
    <dgm:cxn modelId="{8A9936D2-DA82-4D4D-913E-9E15E092F7BD}" srcId="{B4A1A030-B692-464E-AD17-BE8E3705CF99}" destId="{D4947556-06F1-419D-8F50-3586CB4AD72B}" srcOrd="1" destOrd="0" parTransId="{8B4C9D2F-B3CC-4FB9-9324-3D94411DE608}" sibTransId="{37644034-02E4-4C14-891F-53C4E5CBE15A}"/>
    <dgm:cxn modelId="{7B31B9DB-A7CD-48D8-BC7F-666D1B322B84}" srcId="{B4A1A030-B692-464E-AD17-BE8E3705CF99}" destId="{3FD1B2B4-7CBD-4660-9340-AEE12492CB9F}" srcOrd="0" destOrd="0" parTransId="{5235EC7B-B6E7-4931-A37F-2F77D5BF5A7D}" sibTransId="{4DACB4E9-C7FD-484F-879C-66160401B413}"/>
    <dgm:cxn modelId="{1D1E65E2-723A-4D46-9A2F-1D855A1DFDC5}" type="presOf" srcId="{DFAEE8D7-6864-4140-B803-DF97DEABFD65}" destId="{1EC69327-C223-4D45-9081-0E54133289C6}" srcOrd="0" destOrd="0" presId="urn:microsoft.com/office/officeart/2005/8/layout/chevronAccent+Icon"/>
    <dgm:cxn modelId="{A8350BE5-E889-4C90-B754-68956CC887CB}" type="presOf" srcId="{3FD1B2B4-7CBD-4660-9340-AEE12492CB9F}" destId="{9474454F-9EA0-4F0B-B9F3-FFCB3A9E5E85}" srcOrd="0" destOrd="0" presId="urn:microsoft.com/office/officeart/2005/8/layout/chevronAccent+Icon"/>
    <dgm:cxn modelId="{D5EC5C0A-10B0-41CB-A719-9060506FED81}" type="presParOf" srcId="{7D0E15F9-4561-4190-BDAA-CAEDD5E519C1}" destId="{74DC90AB-AF27-42B9-B026-194D3D6EEE9E}" srcOrd="0" destOrd="0" presId="urn:microsoft.com/office/officeart/2005/8/layout/chevronAccent+Icon"/>
    <dgm:cxn modelId="{A32F9EA5-0D00-4678-9D6A-0FA09AE6C005}" type="presParOf" srcId="{74DC90AB-AF27-42B9-B026-194D3D6EEE9E}" destId="{999EA81E-6338-4F8F-B604-56F2C341F0E1}" srcOrd="0" destOrd="0" presId="urn:microsoft.com/office/officeart/2005/8/layout/chevronAccent+Icon"/>
    <dgm:cxn modelId="{3F374FCD-2373-4859-9ED3-653933108095}" type="presParOf" srcId="{74DC90AB-AF27-42B9-B026-194D3D6EEE9E}" destId="{9474454F-9EA0-4F0B-B9F3-FFCB3A9E5E85}" srcOrd="1" destOrd="0" presId="urn:microsoft.com/office/officeart/2005/8/layout/chevronAccent+Icon"/>
    <dgm:cxn modelId="{5B87967E-F69D-4297-8947-08B48CA2ABA2}" type="presParOf" srcId="{7D0E15F9-4561-4190-BDAA-CAEDD5E519C1}" destId="{AD818FF6-51A5-4022-98E3-2071097F897C}" srcOrd="1" destOrd="0" presId="urn:microsoft.com/office/officeart/2005/8/layout/chevronAccent+Icon"/>
    <dgm:cxn modelId="{DC87AEC0-9B24-47A2-9684-CF1242524D93}" type="presParOf" srcId="{7D0E15F9-4561-4190-BDAA-CAEDD5E519C1}" destId="{BC345632-0AB0-4336-AEC4-2B38720E7BCE}" srcOrd="2" destOrd="0" presId="urn:microsoft.com/office/officeart/2005/8/layout/chevronAccent+Icon"/>
    <dgm:cxn modelId="{D180756E-5650-408D-8730-7AC8174AEFD5}" type="presParOf" srcId="{BC345632-0AB0-4336-AEC4-2B38720E7BCE}" destId="{97CFBC1D-9AD8-4D5B-BD3D-DDC3D71E0901}" srcOrd="0" destOrd="0" presId="urn:microsoft.com/office/officeart/2005/8/layout/chevronAccent+Icon"/>
    <dgm:cxn modelId="{3FE69B6B-887E-408E-A4AE-36D51723B059}" type="presParOf" srcId="{BC345632-0AB0-4336-AEC4-2B38720E7BCE}" destId="{1BF8671E-174D-4809-8885-992DCF9F038F}" srcOrd="1" destOrd="0" presId="urn:microsoft.com/office/officeart/2005/8/layout/chevronAccent+Icon"/>
    <dgm:cxn modelId="{EC2FC5AF-BEC2-42B3-B188-645290A6CE1F}" type="presParOf" srcId="{7D0E15F9-4561-4190-BDAA-CAEDD5E519C1}" destId="{3C02725C-280E-4E37-8C9D-0D2C045B1760}" srcOrd="3" destOrd="0" presId="urn:microsoft.com/office/officeart/2005/8/layout/chevronAccent+Icon"/>
    <dgm:cxn modelId="{935F119F-6C88-4218-8B14-7181F8D2BA3B}" type="presParOf" srcId="{7D0E15F9-4561-4190-BDAA-CAEDD5E519C1}" destId="{B60EA7C4-91CF-410B-B45D-4FFEAEC939AF}" srcOrd="4" destOrd="0" presId="urn:microsoft.com/office/officeart/2005/8/layout/chevronAccent+Icon"/>
    <dgm:cxn modelId="{0947B8C5-8ADA-45B2-9CA0-B0BEF3567FD6}" type="presParOf" srcId="{B60EA7C4-91CF-410B-B45D-4FFEAEC939AF}" destId="{11BEB0EE-0019-44BD-AC28-31C87746F7C5}" srcOrd="0" destOrd="0" presId="urn:microsoft.com/office/officeart/2005/8/layout/chevronAccent+Icon"/>
    <dgm:cxn modelId="{067E9804-16A3-4B10-8FCC-32D54506CB85}" type="presParOf" srcId="{B60EA7C4-91CF-410B-B45D-4FFEAEC939AF}" destId="{55AB82AD-F993-4E29-86DB-AD2C23677724}" srcOrd="1" destOrd="0" presId="urn:microsoft.com/office/officeart/2005/8/layout/chevronAccent+Icon"/>
    <dgm:cxn modelId="{3F9AD1A0-D434-495A-934B-520E05D95441}" type="presParOf" srcId="{7D0E15F9-4561-4190-BDAA-CAEDD5E519C1}" destId="{099929DE-F201-40DD-AA23-DB589C71CE35}" srcOrd="5" destOrd="0" presId="urn:microsoft.com/office/officeart/2005/8/layout/chevronAccent+Icon"/>
    <dgm:cxn modelId="{CB07F0A3-3AFD-4A66-8841-4C5AA975DC00}" type="presParOf" srcId="{7D0E15F9-4561-4190-BDAA-CAEDD5E519C1}" destId="{F2EA340C-5397-440F-AA5F-3BAA5C64165F}" srcOrd="6" destOrd="0" presId="urn:microsoft.com/office/officeart/2005/8/layout/chevronAccent+Icon"/>
    <dgm:cxn modelId="{F768808F-0AEB-4378-BBD6-BCB1B7952A48}" type="presParOf" srcId="{F2EA340C-5397-440F-AA5F-3BAA5C64165F}" destId="{4CC0FE5B-DEE8-49C1-AA1D-0AF6DFE77FCB}" srcOrd="0" destOrd="0" presId="urn:microsoft.com/office/officeart/2005/8/layout/chevronAccent+Icon"/>
    <dgm:cxn modelId="{579D4424-7043-4C5A-9ED5-0F97C6CAFB69}" type="presParOf" srcId="{F2EA340C-5397-440F-AA5F-3BAA5C64165F}" destId="{1EC69327-C223-4D45-9081-0E54133289C6}" srcOrd="1" destOrd="0" presId="urn:microsoft.com/office/officeart/2005/8/layout/chevronAccent+Icon"/>
    <dgm:cxn modelId="{7D1FA45C-618D-47FE-A479-7A06A1C99BD7}" type="presParOf" srcId="{7D0E15F9-4561-4190-BDAA-CAEDD5E519C1}" destId="{079B0DCA-0B5B-4932-9884-D22BC78DFBE2}" srcOrd="7" destOrd="0" presId="urn:microsoft.com/office/officeart/2005/8/layout/chevronAccent+Icon"/>
    <dgm:cxn modelId="{0834C09B-4960-43DB-A1B2-B43B49690694}" type="presParOf" srcId="{7D0E15F9-4561-4190-BDAA-CAEDD5E519C1}" destId="{74A129F1-5053-4C01-A674-C16C78DB3CF1}" srcOrd="8" destOrd="0" presId="urn:microsoft.com/office/officeart/2005/8/layout/chevronAccent+Icon"/>
    <dgm:cxn modelId="{8C13052C-0832-46AB-BF08-5B3CCF270440}" type="presParOf" srcId="{74A129F1-5053-4C01-A674-C16C78DB3CF1}" destId="{E91C3519-FDAC-4F3D-A26C-4571696AB94D}" srcOrd="0" destOrd="0" presId="urn:microsoft.com/office/officeart/2005/8/layout/chevronAccent+Icon"/>
    <dgm:cxn modelId="{29CB6FAE-A4FD-498F-84B6-E50EF69692BA}" type="presParOf" srcId="{74A129F1-5053-4C01-A674-C16C78DB3CF1}" destId="{CCDECBC2-A1F0-4ED3-8876-E343C59B8103}"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EA81E-6338-4F8F-B604-56F2C341F0E1}">
      <dsp:nvSpPr>
        <dsp:cNvPr id="0" name=""/>
        <dsp:cNvSpPr/>
      </dsp:nvSpPr>
      <dsp:spPr>
        <a:xfrm>
          <a:off x="0" y="292290"/>
          <a:ext cx="1725285" cy="665960"/>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74454F-9EA0-4F0B-B9F3-FFCB3A9E5E85}">
      <dsp:nvSpPr>
        <dsp:cNvPr id="0" name=""/>
        <dsp:cNvSpPr/>
      </dsp:nvSpPr>
      <dsp:spPr>
        <a:xfrm>
          <a:off x="317811" y="823840"/>
          <a:ext cx="1456907" cy="1039250"/>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1</a:t>
          </a:r>
          <a:r>
            <a:rPr lang="en-GB" sz="1200" b="1" kern="1200" baseline="30000">
              <a:latin typeface="Heebo Light" panose="00000400000000000000" pitchFamily="2" charset="-79"/>
              <a:cs typeface="Heebo Light" panose="00000400000000000000" pitchFamily="2" charset="-79"/>
            </a:rPr>
            <a:t>st</a:t>
          </a:r>
          <a:r>
            <a:rPr lang="en-GB" sz="1200" b="1" kern="1200">
              <a:latin typeface="Heebo Light" panose="00000400000000000000" pitchFamily="2" charset="-79"/>
              <a:cs typeface="Heebo Light" panose="00000400000000000000" pitchFamily="2" charset="-79"/>
            </a:rPr>
            <a:t> Jan 22 </a:t>
          </a:r>
        </a:p>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Start of TEC* period. Begin energy audits</a:t>
          </a:r>
        </a:p>
      </dsp:txBody>
      <dsp:txXfrm>
        <a:off x="348250" y="854279"/>
        <a:ext cx="1396029" cy="978372"/>
      </dsp:txXfrm>
    </dsp:sp>
    <dsp:sp modelId="{022C84AB-8AA1-49F0-A1CA-9DAD1E4348FA}">
      <dsp:nvSpPr>
        <dsp:cNvPr id="0" name=""/>
        <dsp:cNvSpPr/>
      </dsp:nvSpPr>
      <dsp:spPr>
        <a:xfrm>
          <a:off x="1955756" y="367530"/>
          <a:ext cx="1725285" cy="665960"/>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EAC1B3-8562-425C-B306-EB5D5A9A9045}">
      <dsp:nvSpPr>
        <dsp:cNvPr id="0" name=""/>
        <dsp:cNvSpPr/>
      </dsp:nvSpPr>
      <dsp:spPr>
        <a:xfrm>
          <a:off x="2046834" y="814616"/>
          <a:ext cx="2092017" cy="1048474"/>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31</a:t>
          </a:r>
          <a:r>
            <a:rPr lang="en-GB" sz="1200" b="1" kern="1200" baseline="30000">
              <a:latin typeface="Heebo Light" panose="00000400000000000000" pitchFamily="2" charset="-79"/>
              <a:cs typeface="Heebo Light" panose="00000400000000000000" pitchFamily="2" charset="-79"/>
            </a:rPr>
            <a:t>st</a:t>
          </a:r>
          <a:r>
            <a:rPr lang="en-GB" sz="1200" b="1" kern="1200">
              <a:latin typeface="Heebo Light" panose="00000400000000000000" pitchFamily="2" charset="-79"/>
              <a:cs typeface="Heebo Light" panose="00000400000000000000" pitchFamily="2" charset="-79"/>
            </a:rPr>
            <a:t> Dec 2022</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End of TEC* period</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ESOS Phase 3 qualification date</a:t>
          </a:r>
        </a:p>
      </dsp:txBody>
      <dsp:txXfrm>
        <a:off x="2077543" y="845325"/>
        <a:ext cx="2030599" cy="987056"/>
      </dsp:txXfrm>
    </dsp:sp>
    <dsp:sp modelId="{11BEB0EE-0019-44BD-AC28-31C87746F7C5}">
      <dsp:nvSpPr>
        <dsp:cNvPr id="0" name=""/>
        <dsp:cNvSpPr/>
      </dsp:nvSpPr>
      <dsp:spPr>
        <a:xfrm>
          <a:off x="4275888" y="306435"/>
          <a:ext cx="1725285" cy="665960"/>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AB82AD-F993-4E29-86DB-AD2C23677724}">
      <dsp:nvSpPr>
        <dsp:cNvPr id="0" name=""/>
        <dsp:cNvSpPr/>
      </dsp:nvSpPr>
      <dsp:spPr>
        <a:xfrm>
          <a:off x="4521904" y="786779"/>
          <a:ext cx="2123879" cy="1076311"/>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Energy calculations</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finalised for 2022 &amp;</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recommendations provided</a:t>
          </a:r>
        </a:p>
      </dsp:txBody>
      <dsp:txXfrm>
        <a:off x="4553428" y="818303"/>
        <a:ext cx="2060831" cy="1013263"/>
      </dsp:txXfrm>
    </dsp:sp>
    <dsp:sp modelId="{4CC0FE5B-DEE8-49C1-AA1D-0AF6DFE77FCB}">
      <dsp:nvSpPr>
        <dsp:cNvPr id="0" name=""/>
        <dsp:cNvSpPr/>
      </dsp:nvSpPr>
      <dsp:spPr>
        <a:xfrm>
          <a:off x="6865361" y="343056"/>
          <a:ext cx="1725285" cy="665960"/>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69327-C223-4D45-9081-0E54133289C6}">
      <dsp:nvSpPr>
        <dsp:cNvPr id="0" name=""/>
        <dsp:cNvSpPr/>
      </dsp:nvSpPr>
      <dsp:spPr>
        <a:xfrm>
          <a:off x="7021828" y="851198"/>
          <a:ext cx="1679552" cy="1011892"/>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Complete ESOS Evidence Pack </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Submit to </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government site </a:t>
          </a:r>
        </a:p>
      </dsp:txBody>
      <dsp:txXfrm>
        <a:off x="7051465" y="880835"/>
        <a:ext cx="1620278" cy="952618"/>
      </dsp:txXfrm>
    </dsp:sp>
    <dsp:sp modelId="{E91C3519-FDAC-4F3D-A26C-4571696AB94D}">
      <dsp:nvSpPr>
        <dsp:cNvPr id="0" name=""/>
        <dsp:cNvSpPr/>
      </dsp:nvSpPr>
      <dsp:spPr>
        <a:xfrm>
          <a:off x="8820689" y="343382"/>
          <a:ext cx="1725285" cy="665960"/>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ECBC2-A1F0-4ED3-8876-E343C59B8103}">
      <dsp:nvSpPr>
        <dsp:cNvPr id="0" name=""/>
        <dsp:cNvSpPr/>
      </dsp:nvSpPr>
      <dsp:spPr>
        <a:xfrm>
          <a:off x="8952286" y="811599"/>
          <a:ext cx="1774440" cy="665960"/>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5</a:t>
          </a:r>
          <a:r>
            <a:rPr lang="en-GB" sz="1200" b="1" kern="1200" baseline="30000">
              <a:latin typeface="Heebo Light" panose="00000400000000000000" pitchFamily="2" charset="-79"/>
              <a:cs typeface="Heebo Light" panose="00000400000000000000" pitchFamily="2" charset="-79"/>
            </a:rPr>
            <a:t>th</a:t>
          </a:r>
          <a:r>
            <a:rPr lang="en-GB" sz="1200" b="1" kern="1200">
              <a:latin typeface="Heebo Light" panose="00000400000000000000" pitchFamily="2" charset="-79"/>
              <a:cs typeface="Heebo Light" panose="00000400000000000000" pitchFamily="2" charset="-79"/>
            </a:rPr>
            <a:t> Dec 2023</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ESOS compliance deadline</a:t>
          </a:r>
        </a:p>
      </dsp:txBody>
      <dsp:txXfrm>
        <a:off x="8971791" y="831104"/>
        <a:ext cx="1735430" cy="626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9EA81E-6338-4F8F-B604-56F2C341F0E1}">
      <dsp:nvSpPr>
        <dsp:cNvPr id="0" name=""/>
        <dsp:cNvSpPr/>
      </dsp:nvSpPr>
      <dsp:spPr>
        <a:xfrm>
          <a:off x="0" y="535144"/>
          <a:ext cx="1691287" cy="652837"/>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74454F-9EA0-4F0B-B9F3-FFCB3A9E5E85}">
      <dsp:nvSpPr>
        <dsp:cNvPr id="0" name=""/>
        <dsp:cNvSpPr/>
      </dsp:nvSpPr>
      <dsp:spPr>
        <a:xfrm>
          <a:off x="191758" y="1140275"/>
          <a:ext cx="1726863" cy="939582"/>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1</a:t>
          </a:r>
          <a:r>
            <a:rPr lang="en-GB" sz="1200" b="1" kern="1200" baseline="30000">
              <a:latin typeface="Heebo Light" panose="00000400000000000000" pitchFamily="2" charset="-79"/>
              <a:cs typeface="Heebo Light" panose="00000400000000000000" pitchFamily="2" charset="-79"/>
            </a:rPr>
            <a:t>st</a:t>
          </a:r>
          <a:r>
            <a:rPr lang="en-GB" sz="1200" b="1" kern="1200">
              <a:latin typeface="Heebo Light" panose="00000400000000000000" pitchFamily="2" charset="-79"/>
              <a:cs typeface="Heebo Light" panose="00000400000000000000" pitchFamily="2" charset="-79"/>
            </a:rPr>
            <a:t> April 22</a:t>
          </a:r>
        </a:p>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Start of TEC* period. Begin energy audit</a:t>
          </a:r>
        </a:p>
      </dsp:txBody>
      <dsp:txXfrm>
        <a:off x="219277" y="1167794"/>
        <a:ext cx="1671825" cy="884544"/>
      </dsp:txXfrm>
    </dsp:sp>
    <dsp:sp modelId="{97CFBC1D-9AD8-4D5B-BD3D-DDC3D71E0901}">
      <dsp:nvSpPr>
        <dsp:cNvPr id="0" name=""/>
        <dsp:cNvSpPr/>
      </dsp:nvSpPr>
      <dsp:spPr>
        <a:xfrm>
          <a:off x="2082039" y="658652"/>
          <a:ext cx="1691287" cy="652837"/>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F8671E-174D-4809-8885-992DCF9F038F}">
      <dsp:nvSpPr>
        <dsp:cNvPr id="0" name=""/>
        <dsp:cNvSpPr/>
      </dsp:nvSpPr>
      <dsp:spPr>
        <a:xfrm>
          <a:off x="2259199" y="1129276"/>
          <a:ext cx="1861242" cy="738985"/>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31</a:t>
          </a:r>
          <a:r>
            <a:rPr lang="en-GB" sz="1200" b="1" kern="1200" baseline="30000">
              <a:latin typeface="Heebo Light" panose="00000400000000000000" pitchFamily="2" charset="-79"/>
              <a:cs typeface="Heebo Light" panose="00000400000000000000" pitchFamily="2" charset="-79"/>
            </a:rPr>
            <a:t>st</a:t>
          </a:r>
          <a:r>
            <a:rPr lang="en-GB" sz="1200" b="1" kern="1200">
              <a:latin typeface="Heebo Light" panose="00000400000000000000" pitchFamily="2" charset="-79"/>
              <a:cs typeface="Heebo Light" panose="00000400000000000000" pitchFamily="2" charset="-79"/>
            </a:rPr>
            <a:t> Dec 2022</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ESOS Phase 3 qualification date</a:t>
          </a:r>
        </a:p>
      </dsp:txBody>
      <dsp:txXfrm>
        <a:off x="2280843" y="1150920"/>
        <a:ext cx="1817954" cy="695697"/>
      </dsp:txXfrm>
    </dsp:sp>
    <dsp:sp modelId="{11BEB0EE-0019-44BD-AC28-31C87746F7C5}">
      <dsp:nvSpPr>
        <dsp:cNvPr id="0" name=""/>
        <dsp:cNvSpPr/>
      </dsp:nvSpPr>
      <dsp:spPr>
        <a:xfrm>
          <a:off x="4410594" y="624006"/>
          <a:ext cx="1691287" cy="652837"/>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AB82AD-F993-4E29-86DB-AD2C23677724}">
      <dsp:nvSpPr>
        <dsp:cNvPr id="0" name=""/>
        <dsp:cNvSpPr/>
      </dsp:nvSpPr>
      <dsp:spPr>
        <a:xfrm>
          <a:off x="4481664" y="1000935"/>
          <a:ext cx="2255211" cy="1138547"/>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31</a:t>
          </a:r>
          <a:r>
            <a:rPr lang="en-GB" sz="1200" b="1" kern="1200" baseline="30000">
              <a:latin typeface="Heebo Light" panose="00000400000000000000" pitchFamily="2" charset="-79"/>
              <a:cs typeface="Heebo Light" panose="00000400000000000000" pitchFamily="2" charset="-79"/>
            </a:rPr>
            <a:t>st</a:t>
          </a:r>
          <a:r>
            <a:rPr lang="en-GB" sz="1200" b="1" kern="1200">
              <a:latin typeface="Heebo Light" panose="00000400000000000000" pitchFamily="2" charset="-79"/>
              <a:cs typeface="Heebo Light" panose="00000400000000000000" pitchFamily="2" charset="-79"/>
            </a:rPr>
            <a:t> Mar 2022</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End of TEC* period</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Energy calculations finalised for 2022/23 year &amp; </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recommendations provided</a:t>
          </a:r>
        </a:p>
      </dsp:txBody>
      <dsp:txXfrm>
        <a:off x="4515011" y="1034282"/>
        <a:ext cx="2188517" cy="1071853"/>
      </dsp:txXfrm>
    </dsp:sp>
    <dsp:sp modelId="{4CC0FE5B-DEE8-49C1-AA1D-0AF6DFE77FCB}">
      <dsp:nvSpPr>
        <dsp:cNvPr id="0" name=""/>
        <dsp:cNvSpPr/>
      </dsp:nvSpPr>
      <dsp:spPr>
        <a:xfrm>
          <a:off x="6748672" y="675335"/>
          <a:ext cx="1691287" cy="652837"/>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69327-C223-4D45-9081-0E54133289C6}">
      <dsp:nvSpPr>
        <dsp:cNvPr id="0" name=""/>
        <dsp:cNvSpPr/>
      </dsp:nvSpPr>
      <dsp:spPr>
        <a:xfrm>
          <a:off x="7020361" y="1132341"/>
          <a:ext cx="1428198" cy="918084"/>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Complete ESOS Evidence Pack Submit to government site</a:t>
          </a:r>
        </a:p>
      </dsp:txBody>
      <dsp:txXfrm>
        <a:off x="7047251" y="1159231"/>
        <a:ext cx="1374418" cy="864304"/>
      </dsp:txXfrm>
    </dsp:sp>
    <dsp:sp modelId="{E91C3519-FDAC-4F3D-A26C-4571696AB94D}">
      <dsp:nvSpPr>
        <dsp:cNvPr id="0" name=""/>
        <dsp:cNvSpPr/>
      </dsp:nvSpPr>
      <dsp:spPr>
        <a:xfrm>
          <a:off x="8647941" y="690361"/>
          <a:ext cx="1691287" cy="652837"/>
        </a:xfrm>
        <a:prstGeom prst="chevron">
          <a:avLst>
            <a:gd name="adj" fmla="val 40000"/>
          </a:avLst>
        </a:prstGeom>
        <a:solidFill>
          <a:srgbClr val="229F58"/>
        </a:solidFill>
        <a:ln w="12700" cap="flat" cmpd="sng" algn="ctr">
          <a:solidFill>
            <a:srgbClr val="00803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ECBC2-A1F0-4ED3-8876-E343C59B8103}">
      <dsp:nvSpPr>
        <dsp:cNvPr id="0" name=""/>
        <dsp:cNvSpPr/>
      </dsp:nvSpPr>
      <dsp:spPr>
        <a:xfrm>
          <a:off x="8938920" y="1116937"/>
          <a:ext cx="1428198" cy="652837"/>
        </a:xfrm>
        <a:prstGeom prst="roundRect">
          <a:avLst>
            <a:gd name="adj" fmla="val 10000"/>
          </a:avLst>
        </a:prstGeom>
        <a:solidFill>
          <a:schemeClr val="bg1">
            <a:alpha val="9000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latin typeface="Heebo Light" panose="00000400000000000000" pitchFamily="2" charset="-79"/>
              <a:cs typeface="Heebo Light" panose="00000400000000000000" pitchFamily="2" charset="-79"/>
            </a:rPr>
            <a:t>5</a:t>
          </a:r>
          <a:r>
            <a:rPr lang="en-GB" sz="1200" b="1" kern="1200" baseline="30000">
              <a:latin typeface="Heebo Light" panose="00000400000000000000" pitchFamily="2" charset="-79"/>
              <a:cs typeface="Heebo Light" panose="00000400000000000000" pitchFamily="2" charset="-79"/>
            </a:rPr>
            <a:t>th</a:t>
          </a:r>
          <a:r>
            <a:rPr lang="en-GB" sz="1200" b="1" kern="1200">
              <a:latin typeface="Heebo Light" panose="00000400000000000000" pitchFamily="2" charset="-79"/>
              <a:cs typeface="Heebo Light" panose="00000400000000000000" pitchFamily="2" charset="-79"/>
            </a:rPr>
            <a:t> Dec 2023</a:t>
          </a:r>
          <a:br>
            <a:rPr lang="en-GB" sz="1200" b="1" kern="1200">
              <a:latin typeface="Heebo Light" panose="00000400000000000000" pitchFamily="2" charset="-79"/>
              <a:cs typeface="Heebo Light" panose="00000400000000000000" pitchFamily="2" charset="-79"/>
            </a:rPr>
          </a:br>
          <a:r>
            <a:rPr lang="en-GB" sz="1200" b="1" kern="1200">
              <a:latin typeface="Heebo Light" panose="00000400000000000000" pitchFamily="2" charset="-79"/>
              <a:cs typeface="Heebo Light" panose="00000400000000000000" pitchFamily="2" charset="-79"/>
            </a:rPr>
            <a:t>ESOS compliance deadline</a:t>
          </a:r>
        </a:p>
      </dsp:txBody>
      <dsp:txXfrm>
        <a:off x="8958041" y="1136058"/>
        <a:ext cx="1389956" cy="614595"/>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4DF408-7C5A-43A9-9524-54D544542A8A}" type="datetimeFigureOut">
              <a:rPr lang="en-GB" smtClean="0"/>
              <a:t>17/01/2023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8F3F0A-8837-43CD-B0A8-B40E666BDDCD}" type="slidenum">
              <a:rPr lang="en-GB" smtClean="0"/>
              <a:t>‹#›</a:t>
            </a:fld>
            <a:endParaRPr lang="en-GB"/>
          </a:p>
        </p:txBody>
      </p:sp>
    </p:spTree>
    <p:extLst>
      <p:ext uri="{BB962C8B-B14F-4D97-AF65-F5344CB8AC3E}">
        <p14:creationId xmlns:p14="http://schemas.microsoft.com/office/powerpoint/2010/main" val="1787008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22247DA-E301-4412-9EA5-9F1BD09A5BDA}" type="slidenum">
              <a:rPr lang="en-GB" smtClean="0"/>
              <a:t>2</a:t>
            </a:fld>
            <a:endParaRPr lang="en-GB"/>
          </a:p>
        </p:txBody>
      </p:sp>
    </p:spTree>
    <p:extLst>
      <p:ext uri="{BB962C8B-B14F-4D97-AF65-F5344CB8AC3E}">
        <p14:creationId xmlns:p14="http://schemas.microsoft.com/office/powerpoint/2010/main" val="41874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88F3F0A-8837-43CD-B0A8-B40E666BDDCD}" type="slidenum">
              <a:rPr lang="en-GB" smtClean="0"/>
              <a:t>4</a:t>
            </a:fld>
            <a:endParaRPr lang="en-GB"/>
          </a:p>
        </p:txBody>
      </p:sp>
    </p:spTree>
    <p:extLst>
      <p:ext uri="{BB962C8B-B14F-4D97-AF65-F5344CB8AC3E}">
        <p14:creationId xmlns:p14="http://schemas.microsoft.com/office/powerpoint/2010/main" val="3644521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7F9-2033-FA1A-CCBD-A1E3D7B941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0B0125D-7D93-FF57-3437-608EC78899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FF45E88-D6AE-BE42-7F19-4535D207C7B4}"/>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5" name="Footer Placeholder 4">
            <a:extLst>
              <a:ext uri="{FF2B5EF4-FFF2-40B4-BE49-F238E27FC236}">
                <a16:creationId xmlns:a16="http://schemas.microsoft.com/office/drawing/2014/main" id="{3E14C92B-962B-492F-5C83-5B37C9586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86D568-6CF4-7253-E6C0-E0F7222DF842}"/>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477070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7B539-7FAF-172E-D55D-5E03C8C92D4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9C9843-CA25-2AD3-93F5-4CF3099A32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A4FC7F-89BF-5D71-9416-116B049F10D7}"/>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5" name="Footer Placeholder 4">
            <a:extLst>
              <a:ext uri="{FF2B5EF4-FFF2-40B4-BE49-F238E27FC236}">
                <a16:creationId xmlns:a16="http://schemas.microsoft.com/office/drawing/2014/main" id="{52867023-C24C-173B-D097-4A8587EA1C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6A67BB-6BC5-B1B5-1C06-C4D37E4FDD3A}"/>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2852021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C4FD25-3569-013A-EBA5-9CC30224182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B2353E-14A3-5552-8903-23132BA244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BC2BE1-98D2-6744-92B0-B9672D9A620B}"/>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5" name="Footer Placeholder 4">
            <a:extLst>
              <a:ext uri="{FF2B5EF4-FFF2-40B4-BE49-F238E27FC236}">
                <a16:creationId xmlns:a16="http://schemas.microsoft.com/office/drawing/2014/main" id="{CB8E6412-FCD3-551A-EC7F-56B5977673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41E970-0ADE-E110-0295-209AE53EACC5}"/>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3517847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C5FFF-678F-404D-562B-410E065068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34C37B-10ED-6101-124B-61F6174839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17CDEB-4B95-5CFB-8B20-1A0AA316FAB2}"/>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5" name="Footer Placeholder 4">
            <a:extLst>
              <a:ext uri="{FF2B5EF4-FFF2-40B4-BE49-F238E27FC236}">
                <a16:creationId xmlns:a16="http://schemas.microsoft.com/office/drawing/2014/main" id="{46F73E2C-97F9-EF91-0095-4479E4CC75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F4005A-6553-254E-70FF-32ABA70C4ECD}"/>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18315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7E2C2-0606-4A77-47FB-8F1273F36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0EFC7A5-D88C-BBC1-0026-ABE8CB29D4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13454A-E38E-A749-7C29-C04011A9D4B2}"/>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5" name="Footer Placeholder 4">
            <a:extLst>
              <a:ext uri="{FF2B5EF4-FFF2-40B4-BE49-F238E27FC236}">
                <a16:creationId xmlns:a16="http://schemas.microsoft.com/office/drawing/2014/main" id="{033B1F8C-BCED-B966-E63C-BA336EC8CF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05D0ED-D019-9932-CDFD-D0F06300850A}"/>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1754463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10BA0-3153-668B-8575-2E8DE13BAE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300C84-4286-FEBE-1380-C7AA4D3821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51B6D7-3416-D7B4-D47C-021646CE0D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44DB635-E68A-A525-30BE-FAFAE7E85E63}"/>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6" name="Footer Placeholder 5">
            <a:extLst>
              <a:ext uri="{FF2B5EF4-FFF2-40B4-BE49-F238E27FC236}">
                <a16:creationId xmlns:a16="http://schemas.microsoft.com/office/drawing/2014/main" id="{471B51E5-FDAC-0004-7FDA-B5B5CD54BC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0BB3D88-F542-9A27-A389-4379105CCA73}"/>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272662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73811-553C-EC19-CDEC-3D0C2219C58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719A9AD-FF0F-0BB9-0031-6F770AB091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CAAF29-A03C-FCF3-DA46-05B22BE91C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3B48E9D-94E7-219C-6A75-9355B8EA91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0BE838-ED91-87E6-527E-478CD56A1A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D57F943-CFF2-DC5B-39AB-69584A87C6DB}"/>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8" name="Footer Placeholder 7">
            <a:extLst>
              <a:ext uri="{FF2B5EF4-FFF2-40B4-BE49-F238E27FC236}">
                <a16:creationId xmlns:a16="http://schemas.microsoft.com/office/drawing/2014/main" id="{EDB72809-5590-2DB6-8DA1-273058AB345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08076B7-584F-B21B-045D-9AB7818E30E4}"/>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3698595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B87A3-211B-FF86-D937-09BAB579328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A22CEF-FE9F-37CA-01B1-8453943D2C92}"/>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4" name="Footer Placeholder 3">
            <a:extLst>
              <a:ext uri="{FF2B5EF4-FFF2-40B4-BE49-F238E27FC236}">
                <a16:creationId xmlns:a16="http://schemas.microsoft.com/office/drawing/2014/main" id="{375075B0-1C09-FB66-E80E-5CC73CB5C0A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6C1BB86-457A-242F-673B-9C3207B1C1CA}"/>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251057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7955B9-5CFB-5649-22D4-8090EF9B46B8}"/>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3" name="Footer Placeholder 2">
            <a:extLst>
              <a:ext uri="{FF2B5EF4-FFF2-40B4-BE49-F238E27FC236}">
                <a16:creationId xmlns:a16="http://schemas.microsoft.com/office/drawing/2014/main" id="{D3677591-AC5C-7791-A113-3C0A812F114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6C44034-90B1-1FE1-6241-B0716A81ABD7}"/>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1610036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7CFB4-B660-F33B-911D-9ED93FF682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D3C24D1-1B4A-CCA5-4CF4-FF3BF61603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65E5301-2C1E-E698-4E16-AC5895D01A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5C4E53-96B8-A418-9884-6D6F2BCC3899}"/>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6" name="Footer Placeholder 5">
            <a:extLst>
              <a:ext uri="{FF2B5EF4-FFF2-40B4-BE49-F238E27FC236}">
                <a16:creationId xmlns:a16="http://schemas.microsoft.com/office/drawing/2014/main" id="{3643BDDA-2825-8CF1-58C0-0005BA1AB6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7E3C92-3AAB-EE98-F91E-7406C9D22F1D}"/>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4151004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A663B-7744-79F7-AFEE-34B18F9816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11838A9-7278-6A3B-BB92-0DA6E6E151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5B318E6-F93C-7406-EB10-D0BD66729B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A49BE7-1D1F-7909-BCC8-20E5D59040A8}"/>
              </a:ext>
            </a:extLst>
          </p:cNvPr>
          <p:cNvSpPr>
            <a:spLocks noGrp="1"/>
          </p:cNvSpPr>
          <p:nvPr>
            <p:ph type="dt" sz="half" idx="10"/>
          </p:nvPr>
        </p:nvSpPr>
        <p:spPr/>
        <p:txBody>
          <a:bodyPr/>
          <a:lstStyle/>
          <a:p>
            <a:fld id="{67175062-EF30-45B1-81AD-A0284FC76F39}" type="datetimeFigureOut">
              <a:rPr lang="en-GB" smtClean="0"/>
              <a:t>17/01/2023</a:t>
            </a:fld>
            <a:endParaRPr lang="en-GB"/>
          </a:p>
        </p:txBody>
      </p:sp>
      <p:sp>
        <p:nvSpPr>
          <p:cNvPr id="6" name="Footer Placeholder 5">
            <a:extLst>
              <a:ext uri="{FF2B5EF4-FFF2-40B4-BE49-F238E27FC236}">
                <a16:creationId xmlns:a16="http://schemas.microsoft.com/office/drawing/2014/main" id="{DCE69993-FF02-C6C2-3ED3-633F8AAA71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788339-90B2-09B6-6589-A29DC3E44113}"/>
              </a:ext>
            </a:extLst>
          </p:cNvPr>
          <p:cNvSpPr>
            <a:spLocks noGrp="1"/>
          </p:cNvSpPr>
          <p:nvPr>
            <p:ph type="sldNum" sz="quarter" idx="12"/>
          </p:nvPr>
        </p:nvSpPr>
        <p:spPr/>
        <p:txBody>
          <a:bodyPr/>
          <a:lstStyle/>
          <a:p>
            <a:fld id="{5E0A1E66-3A55-47BC-892A-FA40E5D1AB2D}" type="slidenum">
              <a:rPr lang="en-GB" smtClean="0"/>
              <a:t>‹#›</a:t>
            </a:fld>
            <a:endParaRPr lang="en-GB"/>
          </a:p>
        </p:txBody>
      </p:sp>
    </p:spTree>
    <p:extLst>
      <p:ext uri="{BB962C8B-B14F-4D97-AF65-F5344CB8AC3E}">
        <p14:creationId xmlns:p14="http://schemas.microsoft.com/office/powerpoint/2010/main" val="3885707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73D542-D233-2E88-17AE-4329A79851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924BC6-AD5C-D7D0-16C3-71BD99DFDF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4B867C-0BDF-2A11-7C67-AAAD5024B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175062-EF30-45B1-81AD-A0284FC76F39}" type="datetimeFigureOut">
              <a:rPr lang="en-GB" smtClean="0"/>
              <a:t>17/01/2023</a:t>
            </a:fld>
            <a:endParaRPr lang="en-GB"/>
          </a:p>
        </p:txBody>
      </p:sp>
      <p:sp>
        <p:nvSpPr>
          <p:cNvPr id="5" name="Footer Placeholder 4">
            <a:extLst>
              <a:ext uri="{FF2B5EF4-FFF2-40B4-BE49-F238E27FC236}">
                <a16:creationId xmlns:a16="http://schemas.microsoft.com/office/drawing/2014/main" id="{7B33EB14-84F7-C870-A207-188BD5D24E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4DC981C-57C5-ADA7-E0EB-76CBB64E13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A1E66-3A55-47BC-892A-FA40E5D1AB2D}" type="slidenum">
              <a:rPr lang="en-GB" smtClean="0"/>
              <a:t>‹#›</a:t>
            </a:fld>
            <a:endParaRPr lang="en-GB"/>
          </a:p>
        </p:txBody>
      </p:sp>
    </p:spTree>
    <p:extLst>
      <p:ext uri="{BB962C8B-B14F-4D97-AF65-F5344CB8AC3E}">
        <p14:creationId xmlns:p14="http://schemas.microsoft.com/office/powerpoint/2010/main" val="266895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2.jpe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hyperlink" Target="mailto:info@greenelement.co.uk" TargetMode="External"/><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BD95E237-5596-0654-D676-8D2533485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614" y="5657840"/>
            <a:ext cx="1461783" cy="1116072"/>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0AF17669-726A-4071-A50C-172C42EDBA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3495" y="5927645"/>
            <a:ext cx="2281046" cy="846267"/>
          </a:xfrm>
          <a:prstGeom prst="rect">
            <a:avLst/>
          </a:prstGeom>
        </p:spPr>
      </p:pic>
      <p:pic>
        <p:nvPicPr>
          <p:cNvPr id="10" name="Picture 9" descr="A picture containing text, vector graphics&#10;&#10;Description automatically generated">
            <a:extLst>
              <a:ext uri="{FF2B5EF4-FFF2-40B4-BE49-F238E27FC236}">
                <a16:creationId xmlns:a16="http://schemas.microsoft.com/office/drawing/2014/main" id="{221F4241-0792-4530-9BB4-B2A63AE059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4116" y="2743200"/>
            <a:ext cx="6293224" cy="4114800"/>
          </a:xfrm>
          <a:prstGeom prst="rect">
            <a:avLst/>
          </a:prstGeom>
        </p:spPr>
      </p:pic>
      <p:sp>
        <p:nvSpPr>
          <p:cNvPr id="4" name="Title 3">
            <a:extLst>
              <a:ext uri="{FF2B5EF4-FFF2-40B4-BE49-F238E27FC236}">
                <a16:creationId xmlns:a16="http://schemas.microsoft.com/office/drawing/2014/main" id="{AEC57604-CE90-3139-77B8-990445F5AB56}"/>
              </a:ext>
            </a:extLst>
          </p:cNvPr>
          <p:cNvSpPr txBox="1">
            <a:spLocks/>
          </p:cNvSpPr>
          <p:nvPr/>
        </p:nvSpPr>
        <p:spPr>
          <a:xfrm>
            <a:off x="698638" y="2144223"/>
            <a:ext cx="8180439" cy="2084916"/>
          </a:xfrm>
          <a:prstGeom prst="rect">
            <a:avLst/>
          </a:prstGeom>
        </p:spPr>
        <p:txBody>
          <a:bodyPr vert="horz" lIns="91440" tIns="45720" rIns="91440" bIns="45720" rtlCol="0" anchor="b">
            <a:normAutofit fontScale="70000" lnSpcReduction="2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r>
              <a:rPr lang="en-GB" b="1" dirty="0">
                <a:latin typeface="Heebo Light"/>
                <a:cs typeface="Heebo Light"/>
              </a:rPr>
              <a:t>Energy Savings Opportunities Scheme (ESOS) Phase 3 </a:t>
            </a:r>
            <a:br>
              <a:rPr lang="en-GB" b="1" dirty="0">
                <a:latin typeface="Heebo Light" panose="00000400000000000000" pitchFamily="2" charset="-79"/>
                <a:cs typeface="Heebo Light" panose="00000400000000000000" pitchFamily="2" charset="-79"/>
              </a:rPr>
            </a:br>
            <a:r>
              <a:rPr lang="en-GB" b="1" dirty="0">
                <a:latin typeface="Heebo Light"/>
                <a:cs typeface="Heebo Light"/>
              </a:rPr>
              <a:t>Guidance for 2023</a:t>
            </a:r>
            <a:endParaRPr lang="en-GB" b="1" dirty="0">
              <a:latin typeface="Heebo Light" panose="00000400000000000000" pitchFamily="2" charset="-79"/>
              <a:cs typeface="Heebo Light" panose="00000400000000000000" pitchFamily="2" charset="-79"/>
            </a:endParaRPr>
          </a:p>
        </p:txBody>
      </p:sp>
      <p:sp>
        <p:nvSpPr>
          <p:cNvPr id="11" name="Title 2">
            <a:extLst>
              <a:ext uri="{FF2B5EF4-FFF2-40B4-BE49-F238E27FC236}">
                <a16:creationId xmlns:a16="http://schemas.microsoft.com/office/drawing/2014/main" id="{3FB5FECB-34ED-44B1-0262-EF0B66C2BD94}"/>
              </a:ext>
            </a:extLst>
          </p:cNvPr>
          <p:cNvSpPr txBox="1">
            <a:spLocks/>
          </p:cNvSpPr>
          <p:nvPr/>
        </p:nvSpPr>
        <p:spPr>
          <a:xfrm>
            <a:off x="-3442337" y="826355"/>
            <a:ext cx="12192000" cy="1002982"/>
          </a:xfrm>
          <a:prstGeom prst="rect">
            <a:avLst/>
          </a:prstGeom>
          <a:ln>
            <a:noFill/>
          </a:ln>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chemeClr val="bg1"/>
                </a:solidFill>
                <a:latin typeface="Museo 500" panose="02000000000000000000" pitchFamily="50"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500" b="0" i="0" u="none" strike="noStrike" kern="1200" cap="none" spc="0" normalizeH="0" baseline="0" noProof="0">
                <a:ln>
                  <a:noFill/>
                </a:ln>
                <a:solidFill>
                  <a:srgbClr val="008037"/>
                </a:solidFill>
                <a:effectLst/>
                <a:uLnTx/>
                <a:uFillTx/>
                <a:latin typeface="Heebo Black"/>
                <a:cs typeface="Heebo Black"/>
              </a:rPr>
              <a:t>ESOS Phase 3</a:t>
            </a:r>
            <a:endParaRPr lang="en-GB" sz="4500" b="0" i="0" u="none" strike="noStrike" kern="1200" cap="none" spc="0" normalizeH="0" baseline="0" noProof="0">
              <a:ln>
                <a:noFill/>
              </a:ln>
              <a:solidFill>
                <a:srgbClr val="008037"/>
              </a:solidFill>
              <a:effectLst/>
              <a:uLnTx/>
              <a:uFillTx/>
              <a:latin typeface="Heebo Black"/>
              <a:cs typeface="Heebo Black"/>
            </a:endParaRPr>
          </a:p>
        </p:txBody>
      </p:sp>
      <p:cxnSp>
        <p:nvCxnSpPr>
          <p:cNvPr id="13" name="Straight Connector 12">
            <a:extLst>
              <a:ext uri="{FF2B5EF4-FFF2-40B4-BE49-F238E27FC236}">
                <a16:creationId xmlns:a16="http://schemas.microsoft.com/office/drawing/2014/main" id="{E0DEF05A-4044-162F-A975-C9C9643C60AA}"/>
              </a:ext>
            </a:extLst>
          </p:cNvPr>
          <p:cNvCxnSpPr>
            <a:cxnSpLocks/>
          </p:cNvCxnSpPr>
          <p:nvPr/>
        </p:nvCxnSpPr>
        <p:spPr>
          <a:xfrm>
            <a:off x="831273" y="1939636"/>
            <a:ext cx="7287491" cy="0"/>
          </a:xfrm>
          <a:prstGeom prst="line">
            <a:avLst/>
          </a:prstGeom>
          <a:ln w="19050">
            <a:solidFill>
              <a:srgbClr val="229F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029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584A7F01-125C-1470-6DE9-9B10752ED305}"/>
              </a:ext>
            </a:extLst>
          </p:cNvPr>
          <p:cNvSpPr/>
          <p:nvPr/>
        </p:nvSpPr>
        <p:spPr>
          <a:xfrm>
            <a:off x="6219750" y="3143434"/>
            <a:ext cx="5743485" cy="3296332"/>
          </a:xfrm>
          <a:prstGeom prst="roundRect">
            <a:avLst/>
          </a:prstGeom>
          <a:solidFill>
            <a:srgbClr val="008037"/>
          </a:solidFill>
          <a:ln w="28575">
            <a:solidFill>
              <a:srgbClr val="008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FE80566-5429-B03D-BC91-2CA5E2D96044}"/>
              </a:ext>
            </a:extLst>
          </p:cNvPr>
          <p:cNvSpPr/>
          <p:nvPr/>
        </p:nvSpPr>
        <p:spPr>
          <a:xfrm>
            <a:off x="317809" y="3206840"/>
            <a:ext cx="5765572" cy="3221884"/>
          </a:xfrm>
          <a:prstGeom prst="roundRect">
            <a:avLst/>
          </a:prstGeom>
          <a:solidFill>
            <a:srgbClr val="008037"/>
          </a:solidFill>
          <a:ln w="28575">
            <a:solidFill>
              <a:srgbClr val="008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FEDCB1AE-74BA-5B0B-541A-E4ECE375B984}"/>
              </a:ext>
            </a:extLst>
          </p:cNvPr>
          <p:cNvSpPr/>
          <p:nvPr/>
        </p:nvSpPr>
        <p:spPr>
          <a:xfrm>
            <a:off x="357768" y="1053812"/>
            <a:ext cx="11437463" cy="1851546"/>
          </a:xfrm>
          <a:prstGeom prst="roundRect">
            <a:avLst/>
          </a:prstGeom>
          <a:solidFill>
            <a:srgbClr val="008037"/>
          </a:solidFill>
          <a:ln w="28575">
            <a:solidFill>
              <a:srgbClr val="008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highlight>
                <a:srgbClr val="FFFF00"/>
              </a:highlight>
            </a:endParaRPr>
          </a:p>
        </p:txBody>
      </p:sp>
      <p:sp>
        <p:nvSpPr>
          <p:cNvPr id="12" name="TextBox 11">
            <a:extLst>
              <a:ext uri="{FF2B5EF4-FFF2-40B4-BE49-F238E27FC236}">
                <a16:creationId xmlns:a16="http://schemas.microsoft.com/office/drawing/2014/main" id="{731BB1F0-DD04-4FCF-0D58-1E750ED73E6A}"/>
              </a:ext>
            </a:extLst>
          </p:cNvPr>
          <p:cNvSpPr txBox="1"/>
          <p:nvPr/>
        </p:nvSpPr>
        <p:spPr>
          <a:xfrm>
            <a:off x="312276" y="411033"/>
            <a:ext cx="11527971" cy="523220"/>
          </a:xfrm>
          <a:prstGeom prst="rect">
            <a:avLst/>
          </a:prstGeom>
          <a:noFill/>
        </p:spPr>
        <p:txBody>
          <a:bodyPr wrap="square" lIns="91440" tIns="45720" rIns="91440" bIns="45720" rtlCol="0" anchor="t">
            <a:spAutoFit/>
          </a:bodyPr>
          <a:lstStyle/>
          <a:p>
            <a:pPr algn="ctr"/>
            <a:r>
              <a:rPr lang="en-GB" sz="2800" b="1" dirty="0">
                <a:solidFill>
                  <a:srgbClr val="008037"/>
                </a:solidFill>
                <a:latin typeface="Heebo Black"/>
                <a:cs typeface="Heebo Black"/>
              </a:rPr>
              <a:t>What is ESOS Phase 3?</a:t>
            </a:r>
          </a:p>
        </p:txBody>
      </p:sp>
      <p:sp>
        <p:nvSpPr>
          <p:cNvPr id="13" name="Text Placeholder 7">
            <a:extLst>
              <a:ext uri="{FF2B5EF4-FFF2-40B4-BE49-F238E27FC236}">
                <a16:creationId xmlns:a16="http://schemas.microsoft.com/office/drawing/2014/main" id="{91B0D7A0-5249-EDC2-EB82-ADA60CC80162}"/>
              </a:ext>
            </a:extLst>
          </p:cNvPr>
          <p:cNvSpPr>
            <a:spLocks noGrp="1"/>
          </p:cNvSpPr>
          <p:nvPr>
            <p:ph type="body" idx="1"/>
          </p:nvPr>
        </p:nvSpPr>
        <p:spPr>
          <a:xfrm>
            <a:off x="666151" y="1180077"/>
            <a:ext cx="10550019" cy="1196415"/>
          </a:xfrm>
        </p:spPr>
        <p:txBody>
          <a:bodyPr vert="horz" lIns="91440" tIns="45720" rIns="91440" bIns="45720" rtlCol="0" anchor="t">
            <a:noAutofit/>
          </a:bodyPr>
          <a:lstStyle/>
          <a:p>
            <a:pPr algn="ctr">
              <a:lnSpc>
                <a:spcPct val="120000"/>
              </a:lnSpc>
              <a:spcAft>
                <a:spcPts val="800"/>
              </a:spcAft>
            </a:pPr>
            <a:r>
              <a:rPr lang="en-GB" sz="1400" b="1" dirty="0">
                <a:solidFill>
                  <a:srgbClr val="EAF4EE"/>
                </a:solidFill>
                <a:effectLst/>
                <a:latin typeface="Heebo Light"/>
                <a:ea typeface="Calibri"/>
                <a:cs typeface="Heebo Light"/>
              </a:rPr>
              <a:t>The government’s Energy Savings Opportunity Scheme (ESOS) is a </a:t>
            </a:r>
            <a:r>
              <a:rPr lang="en-GB" sz="1400" b="1" u="sng" dirty="0">
                <a:solidFill>
                  <a:srgbClr val="EAF4EE"/>
                </a:solidFill>
                <a:effectLst/>
                <a:latin typeface="Heebo Light"/>
                <a:ea typeface="Calibri"/>
                <a:cs typeface="Heebo Light"/>
              </a:rPr>
              <a:t>mandatory</a:t>
            </a:r>
            <a:r>
              <a:rPr lang="en-GB" sz="1400" b="1" dirty="0">
                <a:solidFill>
                  <a:srgbClr val="EAF4EE"/>
                </a:solidFill>
                <a:effectLst/>
                <a:latin typeface="Heebo Light"/>
                <a:ea typeface="Calibri"/>
                <a:cs typeface="Heebo Light"/>
              </a:rPr>
              <a:t> energy assessment for organisations in the UK that meet the qualification criteria. To complete your ESOS Phase 3 compliance, organisations need to have a qualified Lead Energy Assessor to help them through this process and sign them off. Completing an ESOS assessment includes energy audits of sites that would be conducted by Green Element energy assessors</a:t>
            </a:r>
            <a:r>
              <a:rPr lang="en-GB" sz="1400" b="1" dirty="0">
                <a:solidFill>
                  <a:srgbClr val="EAF4EE"/>
                </a:solidFill>
                <a:latin typeface="Heebo Light"/>
                <a:ea typeface="Calibri"/>
                <a:cs typeface="Heebo Light"/>
              </a:rPr>
              <a:t> </a:t>
            </a:r>
            <a:r>
              <a:rPr lang="en-GB" sz="1400" b="1" dirty="0">
                <a:solidFill>
                  <a:srgbClr val="EAF4EE"/>
                </a:solidFill>
                <a:effectLst/>
                <a:latin typeface="Heebo Light"/>
                <a:ea typeface="Calibri"/>
                <a:cs typeface="Heebo Light"/>
              </a:rPr>
              <a:t>and written up in a report along with energy saving recommendations. ESOS reports do not need to be published anywhere, but rather need to be signed off by your Lead Assessor, after which an ESOS declaration is completed on the UK government website.</a:t>
            </a:r>
            <a:endParaRPr lang="en-GB" sz="1400" b="1" dirty="0">
              <a:solidFill>
                <a:srgbClr val="EAF4EE"/>
              </a:solidFill>
              <a:latin typeface="Heebo Light"/>
              <a:ea typeface="Calibri"/>
              <a:cs typeface="Heebo Light"/>
            </a:endParaRPr>
          </a:p>
        </p:txBody>
      </p:sp>
      <p:sp>
        <p:nvSpPr>
          <p:cNvPr id="14" name="TextBox 13">
            <a:extLst>
              <a:ext uri="{FF2B5EF4-FFF2-40B4-BE49-F238E27FC236}">
                <a16:creationId xmlns:a16="http://schemas.microsoft.com/office/drawing/2014/main" id="{22D177B9-F2BD-CFE6-21AD-CFAB05A7D2B5}"/>
              </a:ext>
            </a:extLst>
          </p:cNvPr>
          <p:cNvSpPr txBox="1"/>
          <p:nvPr/>
        </p:nvSpPr>
        <p:spPr>
          <a:xfrm>
            <a:off x="763197" y="3337963"/>
            <a:ext cx="4859669" cy="615553"/>
          </a:xfrm>
          <a:prstGeom prst="rect">
            <a:avLst/>
          </a:prstGeom>
          <a:noFill/>
        </p:spPr>
        <p:txBody>
          <a:bodyPr wrap="square" rtlCol="0">
            <a:spAutoFit/>
          </a:bodyPr>
          <a:lstStyle/>
          <a:p>
            <a:pPr algn="ctr"/>
            <a:r>
              <a:rPr lang="en-GB" sz="1600" b="1">
                <a:solidFill>
                  <a:srgbClr val="EAF4EE"/>
                </a:solidFill>
                <a:latin typeface="Heebo Black" panose="00000A00000000000000" pitchFamily="2" charset="-79"/>
                <a:cs typeface="Heebo Black" panose="00000A00000000000000" pitchFamily="2" charset="-79"/>
              </a:rPr>
              <a:t>Does My Organisation Qualify for ESOS Phase 3?</a:t>
            </a:r>
          </a:p>
          <a:p>
            <a:endParaRPr lang="en-GB">
              <a:solidFill>
                <a:schemeClr val="bg1"/>
              </a:solidFill>
            </a:endParaRPr>
          </a:p>
        </p:txBody>
      </p:sp>
      <p:sp>
        <p:nvSpPr>
          <p:cNvPr id="15" name="TextBox 14">
            <a:extLst>
              <a:ext uri="{FF2B5EF4-FFF2-40B4-BE49-F238E27FC236}">
                <a16:creationId xmlns:a16="http://schemas.microsoft.com/office/drawing/2014/main" id="{1E01B593-4990-E7B0-A50F-063847D13F0D}"/>
              </a:ext>
            </a:extLst>
          </p:cNvPr>
          <p:cNvSpPr txBox="1"/>
          <p:nvPr/>
        </p:nvSpPr>
        <p:spPr>
          <a:xfrm>
            <a:off x="541869" y="3780765"/>
            <a:ext cx="5405144" cy="2372124"/>
          </a:xfrm>
          <a:prstGeom prst="rect">
            <a:avLst/>
          </a:prstGeom>
          <a:noFill/>
        </p:spPr>
        <p:txBody>
          <a:bodyPr wrap="square" lIns="91440" tIns="45720" rIns="91440" bIns="45720" rtlCol="0" anchor="t">
            <a:spAutoFit/>
          </a:bodyPr>
          <a:lstStyle/>
          <a:p>
            <a:pPr>
              <a:lnSpc>
                <a:spcPct val="107000"/>
              </a:lnSpc>
              <a:spcBef>
                <a:spcPts val="2625"/>
              </a:spcBef>
              <a:spcAft>
                <a:spcPts val="800"/>
              </a:spcAft>
            </a:pPr>
            <a:r>
              <a:rPr lang="en-GB" sz="1400" b="1" dirty="0">
                <a:solidFill>
                  <a:srgbClr val="EAF4EE"/>
                </a:solidFill>
                <a:effectLst/>
                <a:latin typeface="Heebo Light"/>
                <a:ea typeface="Times New Roman" panose="02020603050405020304" pitchFamily="18" charset="0"/>
                <a:cs typeface="Heebo Light"/>
              </a:rPr>
              <a:t>For the qualification date for the third compliance period: 31 December 2022</a:t>
            </a:r>
            <a:r>
              <a:rPr lang="en-GB" sz="1400" b="1" dirty="0">
                <a:solidFill>
                  <a:srgbClr val="EAF4EE"/>
                </a:solidFill>
                <a:latin typeface="Heebo Light"/>
                <a:ea typeface="Times New Roman" panose="02020603050405020304" pitchFamily="18" charset="0"/>
                <a:cs typeface="Heebo Light"/>
              </a:rPr>
              <a:t>, a</a:t>
            </a:r>
            <a:r>
              <a:rPr lang="en-GB" sz="1400" b="1" dirty="0">
                <a:solidFill>
                  <a:srgbClr val="EAF4EE"/>
                </a:solidFill>
                <a:effectLst/>
                <a:latin typeface="Heebo Light"/>
                <a:ea typeface="Times New Roman" panose="02020603050405020304" pitchFamily="18" charset="0"/>
                <a:cs typeface="Heebo Light"/>
              </a:rPr>
              <a:t> ‘large undertaking’ is any UK undertaking that meets either one or both conditions below:</a:t>
            </a:r>
            <a:endParaRPr lang="en-GB" sz="1400" b="1" dirty="0">
              <a:solidFill>
                <a:srgbClr val="EAF4EE"/>
              </a:solidFill>
              <a:effectLst/>
              <a:latin typeface="Heebo Light"/>
              <a:ea typeface="Calibri" panose="020F0502020204030204" pitchFamily="34" charset="0"/>
              <a:cs typeface="Heebo Light"/>
            </a:endParaRPr>
          </a:p>
          <a:p>
            <a:pPr marL="342900" lvl="0" indent="-342900">
              <a:lnSpc>
                <a:spcPct val="107000"/>
              </a:lnSpc>
              <a:spcAft>
                <a:spcPts val="375"/>
              </a:spcAft>
              <a:buSzPts val="1000"/>
              <a:buFont typeface="Symbol" panose="05050102010706020507" pitchFamily="18" charset="2"/>
              <a:buChar char=""/>
              <a:tabLst>
                <a:tab pos="457200" algn="l"/>
              </a:tabLst>
            </a:pPr>
            <a:r>
              <a:rPr lang="en-GB" sz="1400" b="1" dirty="0">
                <a:solidFill>
                  <a:srgbClr val="EAF4EE"/>
                </a:solidFill>
                <a:effectLst/>
                <a:latin typeface="Heebo Light"/>
                <a:ea typeface="Times New Roman" panose="02020603050405020304" pitchFamily="18" charset="0"/>
                <a:cs typeface="Heebo Light"/>
              </a:rPr>
              <a:t>it employs 250 or more people</a:t>
            </a:r>
            <a:endParaRPr lang="en-GB" sz="1400" b="1" dirty="0">
              <a:solidFill>
                <a:srgbClr val="EAF4EE"/>
              </a:solidFill>
              <a:effectLst/>
              <a:latin typeface="Heebo Light"/>
              <a:ea typeface="Calibri" panose="020F0502020204030204" pitchFamily="34" charset="0"/>
              <a:cs typeface="Heebo Light"/>
            </a:endParaRPr>
          </a:p>
          <a:p>
            <a:pPr marL="342900" lvl="0" indent="-342900">
              <a:lnSpc>
                <a:spcPct val="107000"/>
              </a:lnSpc>
              <a:spcAft>
                <a:spcPts val="375"/>
              </a:spcAft>
              <a:buSzPts val="1000"/>
              <a:buFont typeface="Symbol" panose="05050102010706020507" pitchFamily="18" charset="2"/>
              <a:buChar char=""/>
              <a:tabLst>
                <a:tab pos="457200" algn="l"/>
              </a:tabLst>
            </a:pPr>
            <a:r>
              <a:rPr lang="en-GB" sz="1400" b="1" dirty="0">
                <a:solidFill>
                  <a:srgbClr val="EAF4EE"/>
                </a:solidFill>
                <a:effectLst/>
                <a:latin typeface="Heebo Light"/>
                <a:ea typeface="Times New Roman" panose="02020603050405020304" pitchFamily="18" charset="0"/>
                <a:cs typeface="Heebo Light"/>
              </a:rPr>
              <a:t>it has an annual turnover in excess of £44 million and an annual balance sheet total in excess of £38 million</a:t>
            </a:r>
            <a:endParaRPr lang="en-GB" sz="1400" b="1" dirty="0">
              <a:solidFill>
                <a:srgbClr val="EAF4EE"/>
              </a:solidFill>
              <a:latin typeface="Heebo Light"/>
              <a:ea typeface="Calibri" panose="020F0502020204030204" pitchFamily="34" charset="0"/>
              <a:cs typeface="Heebo Light"/>
            </a:endParaRPr>
          </a:p>
          <a:p>
            <a:pPr lvl="0">
              <a:lnSpc>
                <a:spcPct val="107000"/>
              </a:lnSpc>
              <a:spcAft>
                <a:spcPts val="375"/>
              </a:spcAft>
              <a:buSzPts val="1000"/>
              <a:tabLst>
                <a:tab pos="457200" algn="l"/>
              </a:tabLst>
            </a:pPr>
            <a:r>
              <a:rPr lang="en-GB" sz="1400" b="1" dirty="0">
                <a:solidFill>
                  <a:srgbClr val="EAF4EE"/>
                </a:solidFill>
                <a:effectLst/>
                <a:latin typeface="Heebo Light"/>
                <a:ea typeface="Calibri"/>
                <a:cs typeface="Heebo Light"/>
              </a:rPr>
              <a:t>If your organisation is part of a group where any of the companies meet the above criteria, all organisations in the group must comply with ESOS</a:t>
            </a:r>
            <a:r>
              <a:rPr lang="en-GB" sz="1300" b="1" dirty="0">
                <a:solidFill>
                  <a:srgbClr val="EAF4EE"/>
                </a:solidFill>
                <a:effectLst/>
                <a:latin typeface="Heebo Light"/>
                <a:ea typeface="Calibri"/>
                <a:cs typeface="Heebo Light"/>
              </a:rPr>
              <a:t>.</a:t>
            </a:r>
          </a:p>
        </p:txBody>
      </p:sp>
      <p:sp>
        <p:nvSpPr>
          <p:cNvPr id="17" name="TextBox 16">
            <a:extLst>
              <a:ext uri="{FF2B5EF4-FFF2-40B4-BE49-F238E27FC236}">
                <a16:creationId xmlns:a16="http://schemas.microsoft.com/office/drawing/2014/main" id="{FF5D9F49-05C7-5C7F-7904-5A9E4EEEE5AA}"/>
              </a:ext>
            </a:extLst>
          </p:cNvPr>
          <p:cNvSpPr txBox="1"/>
          <p:nvPr/>
        </p:nvSpPr>
        <p:spPr>
          <a:xfrm>
            <a:off x="6531642" y="3307185"/>
            <a:ext cx="4811486" cy="338554"/>
          </a:xfrm>
          <a:prstGeom prst="rect">
            <a:avLst/>
          </a:prstGeom>
          <a:noFill/>
        </p:spPr>
        <p:txBody>
          <a:bodyPr wrap="square" rtlCol="0">
            <a:spAutoFit/>
          </a:bodyPr>
          <a:lstStyle/>
          <a:p>
            <a:pPr algn="ctr"/>
            <a:r>
              <a:rPr lang="en-GB" sz="1600" b="1">
                <a:solidFill>
                  <a:srgbClr val="EAF4EE"/>
                </a:solidFill>
                <a:latin typeface="Heebo Black" panose="00000A00000000000000" pitchFamily="2" charset="-79"/>
                <a:cs typeface="Heebo Black" panose="00000A00000000000000" pitchFamily="2" charset="-79"/>
              </a:rPr>
              <a:t>What Are Important Dates to Keep in Mind?</a:t>
            </a:r>
          </a:p>
        </p:txBody>
      </p:sp>
      <p:sp>
        <p:nvSpPr>
          <p:cNvPr id="18" name="TextBox 17">
            <a:extLst>
              <a:ext uri="{FF2B5EF4-FFF2-40B4-BE49-F238E27FC236}">
                <a16:creationId xmlns:a16="http://schemas.microsoft.com/office/drawing/2014/main" id="{1B26CB3A-3558-A3F5-790D-06D3C5013225}"/>
              </a:ext>
            </a:extLst>
          </p:cNvPr>
          <p:cNvSpPr txBox="1"/>
          <p:nvPr/>
        </p:nvSpPr>
        <p:spPr>
          <a:xfrm>
            <a:off x="6335362" y="3701670"/>
            <a:ext cx="5584495" cy="2474716"/>
          </a:xfrm>
          <a:prstGeom prst="rect">
            <a:avLst/>
          </a:prstGeom>
          <a:noFill/>
        </p:spPr>
        <p:txBody>
          <a:bodyPr wrap="square" lIns="91440" tIns="45720" rIns="91440" bIns="45720" rtlCol="0" anchor="t">
            <a:spAutoFit/>
          </a:bodyPr>
          <a:lstStyle/>
          <a:p>
            <a:pPr>
              <a:lnSpc>
                <a:spcPct val="107000"/>
              </a:lnSpc>
              <a:spcAft>
                <a:spcPts val="800"/>
              </a:spcAft>
            </a:pPr>
            <a:r>
              <a:rPr lang="en-GB" sz="1400" b="1" u="sng" dirty="0">
                <a:solidFill>
                  <a:srgbClr val="EAF4EE"/>
                </a:solidFill>
                <a:effectLst/>
                <a:latin typeface="Heebo Light"/>
                <a:ea typeface="Calibri"/>
                <a:cs typeface="Heebo Light"/>
              </a:rPr>
              <a:t>Qualification Date</a:t>
            </a:r>
            <a:r>
              <a:rPr lang="en-GB" sz="1400" b="1" dirty="0">
                <a:solidFill>
                  <a:srgbClr val="EAF4EE"/>
                </a:solidFill>
                <a:effectLst/>
                <a:latin typeface="Heebo Light"/>
                <a:ea typeface="Calibri"/>
                <a:cs typeface="Heebo Light"/>
              </a:rPr>
              <a:t>: 31 December 2022</a:t>
            </a:r>
          </a:p>
          <a:p>
            <a:pPr>
              <a:lnSpc>
                <a:spcPct val="107000"/>
              </a:lnSpc>
              <a:spcAft>
                <a:spcPts val="800"/>
              </a:spcAft>
            </a:pPr>
            <a:r>
              <a:rPr lang="en-GB" sz="1400" b="1" u="sng" dirty="0">
                <a:solidFill>
                  <a:srgbClr val="EAF4EE"/>
                </a:solidFill>
                <a:effectLst/>
                <a:latin typeface="Heebo Light"/>
                <a:ea typeface="Calibri"/>
                <a:cs typeface="Heebo Light"/>
              </a:rPr>
              <a:t>Compliance Date</a:t>
            </a:r>
            <a:r>
              <a:rPr lang="en-GB" sz="1400" b="1" dirty="0">
                <a:solidFill>
                  <a:srgbClr val="EAF4EE"/>
                </a:solidFill>
                <a:effectLst/>
                <a:latin typeface="Heebo Light"/>
                <a:ea typeface="Calibri"/>
                <a:cs typeface="Heebo Light"/>
              </a:rPr>
              <a:t>: 5 December 2023</a:t>
            </a:r>
          </a:p>
          <a:p>
            <a:pPr>
              <a:lnSpc>
                <a:spcPct val="107000"/>
              </a:lnSpc>
              <a:spcAft>
                <a:spcPts val="800"/>
              </a:spcAft>
            </a:pPr>
            <a:r>
              <a:rPr lang="en-GB" sz="1400" b="1" dirty="0">
                <a:solidFill>
                  <a:srgbClr val="EAF4EE"/>
                </a:solidFill>
                <a:effectLst/>
                <a:latin typeface="Heebo Light"/>
                <a:ea typeface="Calibri"/>
                <a:cs typeface="Heebo Light"/>
              </a:rPr>
              <a:t>Qualification is based on the status of your organisation on the relevant qualification date. If your organisation qualifies as a large undertaking, you must participate in ESOS and notify compliance to the Environment Agency by the last date of the compliance period (‘the compliance date’).</a:t>
            </a:r>
            <a:r>
              <a:rPr lang="en-GB" sz="1400" b="1" dirty="0">
                <a:solidFill>
                  <a:srgbClr val="EAF4EE"/>
                </a:solidFill>
                <a:latin typeface="Heebo Light"/>
                <a:ea typeface="Calibri"/>
                <a:cs typeface="Heebo Light"/>
              </a:rPr>
              <a:t> </a:t>
            </a:r>
          </a:p>
          <a:p>
            <a:pPr>
              <a:lnSpc>
                <a:spcPct val="107000"/>
              </a:lnSpc>
              <a:spcAft>
                <a:spcPts val="800"/>
              </a:spcAft>
            </a:pPr>
            <a:r>
              <a:rPr lang="en-GB" sz="1400" b="1" dirty="0">
                <a:solidFill>
                  <a:srgbClr val="EAF4EE"/>
                </a:solidFill>
                <a:effectLst/>
                <a:latin typeface="Heebo Light"/>
                <a:ea typeface="Calibri"/>
                <a:cs typeface="Heebo Light"/>
              </a:rPr>
              <a:t>If your status changes after the qualification date for a compliance period, this will not affect your eligibility for ESOS.</a:t>
            </a:r>
            <a:r>
              <a:rPr lang="en-GB" sz="1400" b="1" dirty="0">
                <a:solidFill>
                  <a:srgbClr val="EAF4EE"/>
                </a:solidFill>
                <a:latin typeface="Heebo Light"/>
                <a:ea typeface="Calibri"/>
                <a:cs typeface="Heebo Light"/>
              </a:rPr>
              <a:t> </a:t>
            </a:r>
            <a:endParaRPr lang="en-GB" sz="1400" b="1" dirty="0">
              <a:solidFill>
                <a:srgbClr val="EAF4EE"/>
              </a:solidFill>
              <a:latin typeface="Heebo Light" panose="00000400000000000000" pitchFamily="2" charset="-79"/>
              <a:cs typeface="Heebo Light" panose="00000400000000000000" pitchFamily="2" charset="-79"/>
            </a:endParaRPr>
          </a:p>
        </p:txBody>
      </p:sp>
      <p:pic>
        <p:nvPicPr>
          <p:cNvPr id="3" name="Picture 2" descr="Logo, company name&#10;&#10;Description automatically generated">
            <a:extLst>
              <a:ext uri="{FF2B5EF4-FFF2-40B4-BE49-F238E27FC236}">
                <a16:creationId xmlns:a16="http://schemas.microsoft.com/office/drawing/2014/main" id="{AF2EC45F-7619-CC95-4D82-C7F1329CC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4971" y="196383"/>
            <a:ext cx="791237" cy="604110"/>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BDFCF216-1AF3-D558-3B55-6E4A62491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872" y="197180"/>
            <a:ext cx="1709557" cy="601634"/>
          </a:xfrm>
          <a:prstGeom prst="rect">
            <a:avLst/>
          </a:prstGeom>
        </p:spPr>
      </p:pic>
    </p:spTree>
    <p:extLst>
      <p:ext uri="{BB962C8B-B14F-4D97-AF65-F5344CB8AC3E}">
        <p14:creationId xmlns:p14="http://schemas.microsoft.com/office/powerpoint/2010/main" val="4125443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44FD0C1-A6F5-7EC1-86B1-2EF0597480B8}"/>
              </a:ext>
            </a:extLst>
          </p:cNvPr>
          <p:cNvSpPr txBox="1">
            <a:spLocks/>
          </p:cNvSpPr>
          <p:nvPr/>
        </p:nvSpPr>
        <p:spPr>
          <a:xfrm>
            <a:off x="0" y="336034"/>
            <a:ext cx="12192000" cy="1002982"/>
          </a:xfrm>
          <a:prstGeom prst="rect">
            <a:avLst/>
          </a:prstGeom>
          <a:ln>
            <a:noFill/>
          </a:ln>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chemeClr val="bg1"/>
                </a:solidFill>
                <a:latin typeface="Museo 500" panose="02000000000000000000" pitchFamily="50"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a:ln>
                  <a:noFill/>
                </a:ln>
                <a:solidFill>
                  <a:srgbClr val="008037"/>
                </a:solidFill>
                <a:effectLst/>
                <a:uLnTx/>
                <a:uFillTx/>
                <a:latin typeface="Heebo Black"/>
                <a:cs typeface="Heebo Black"/>
              </a:rPr>
              <a:t>ESOS Phase 3: Timeline</a:t>
            </a:r>
            <a:endParaRPr lang="en-GB" sz="4000" b="0" i="0" u="none" strike="noStrike" kern="1200" cap="none" spc="0" normalizeH="0" baseline="0" noProof="0">
              <a:ln>
                <a:noFill/>
              </a:ln>
              <a:solidFill>
                <a:srgbClr val="008037"/>
              </a:solidFill>
              <a:effectLst/>
              <a:uLnTx/>
              <a:uFillTx/>
              <a:latin typeface="Heebo Black"/>
              <a:cs typeface="Heebo Black"/>
            </a:endParaRPr>
          </a:p>
        </p:txBody>
      </p:sp>
      <p:grpSp>
        <p:nvGrpSpPr>
          <p:cNvPr id="5" name="Group 4">
            <a:extLst>
              <a:ext uri="{FF2B5EF4-FFF2-40B4-BE49-F238E27FC236}">
                <a16:creationId xmlns:a16="http://schemas.microsoft.com/office/drawing/2014/main" id="{BDEF43AB-856D-3B63-64FB-ADDCA1ECC3D3}"/>
              </a:ext>
            </a:extLst>
          </p:cNvPr>
          <p:cNvGrpSpPr/>
          <p:nvPr/>
        </p:nvGrpSpPr>
        <p:grpSpPr>
          <a:xfrm>
            <a:off x="732636" y="1753316"/>
            <a:ext cx="10726727" cy="1863091"/>
            <a:chOff x="1210005" y="1448369"/>
            <a:chExt cx="10726727" cy="1863091"/>
          </a:xfrm>
        </p:grpSpPr>
        <p:graphicFrame>
          <p:nvGraphicFramePr>
            <p:cNvPr id="6" name="Diagram 5">
              <a:extLst>
                <a:ext uri="{FF2B5EF4-FFF2-40B4-BE49-F238E27FC236}">
                  <a16:creationId xmlns:a16="http://schemas.microsoft.com/office/drawing/2014/main" id="{800B33DE-2EF8-9B4F-7CB3-846EF666B9B2}"/>
                </a:ext>
              </a:extLst>
            </p:cNvPr>
            <p:cNvGraphicFramePr/>
            <p:nvPr>
              <p:extLst>
                <p:ext uri="{D42A27DB-BD31-4B8C-83A1-F6EECF244321}">
                  <p14:modId xmlns:p14="http://schemas.microsoft.com/office/powerpoint/2010/main" val="221216631"/>
                </p:ext>
              </p:extLst>
            </p:nvPr>
          </p:nvGraphicFramePr>
          <p:xfrm>
            <a:off x="1210005" y="1448369"/>
            <a:ext cx="10726727" cy="1863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7E4841BA-1184-0274-B3FE-25248D55FFD4}"/>
                </a:ext>
              </a:extLst>
            </p:cNvPr>
            <p:cNvSpPr txBox="1"/>
            <p:nvPr/>
          </p:nvSpPr>
          <p:spPr>
            <a:xfrm>
              <a:off x="1419785" y="1935810"/>
              <a:ext cx="1301904" cy="400110"/>
            </a:xfrm>
            <a:prstGeom prst="rect">
              <a:avLst/>
            </a:prstGeom>
            <a:noFill/>
          </p:spPr>
          <p:txBody>
            <a:bodyPr wrap="square" rtlCol="0">
              <a:spAutoFit/>
            </a:bodyPr>
            <a:lstStyle/>
            <a:p>
              <a:pPr algn="ctr"/>
              <a:r>
                <a:rPr lang="en-GB" sz="2000" b="1">
                  <a:solidFill>
                    <a:srgbClr val="EAF4EE"/>
                  </a:solidFill>
                  <a:latin typeface="Heebo Black" panose="00000A00000000000000" pitchFamily="2" charset="-79"/>
                  <a:cs typeface="Heebo Black" panose="00000A00000000000000" pitchFamily="2" charset="-79"/>
                </a:rPr>
                <a:t>2022</a:t>
              </a:r>
            </a:p>
          </p:txBody>
        </p:sp>
        <p:sp>
          <p:nvSpPr>
            <p:cNvPr id="8" name="TextBox 7">
              <a:extLst>
                <a:ext uri="{FF2B5EF4-FFF2-40B4-BE49-F238E27FC236}">
                  <a16:creationId xmlns:a16="http://schemas.microsoft.com/office/drawing/2014/main" id="{DAD8B750-8E28-09D4-8F1B-1DDDCC8C1640}"/>
                </a:ext>
              </a:extLst>
            </p:cNvPr>
            <p:cNvSpPr txBox="1"/>
            <p:nvPr/>
          </p:nvSpPr>
          <p:spPr>
            <a:xfrm>
              <a:off x="3364559" y="1911288"/>
              <a:ext cx="1301904" cy="400110"/>
            </a:xfrm>
            <a:prstGeom prst="rect">
              <a:avLst/>
            </a:prstGeom>
            <a:noFill/>
          </p:spPr>
          <p:txBody>
            <a:bodyPr wrap="square" rtlCol="0">
              <a:spAutoFit/>
            </a:bodyPr>
            <a:lstStyle/>
            <a:p>
              <a:pPr algn="ctr"/>
              <a:r>
                <a:rPr lang="en-GB" sz="2000" b="1">
                  <a:solidFill>
                    <a:srgbClr val="EAF4EE"/>
                  </a:solidFill>
                  <a:latin typeface="Heebo Black" panose="00000A00000000000000" pitchFamily="2" charset="-79"/>
                  <a:cs typeface="Heebo Black" panose="00000A00000000000000" pitchFamily="2" charset="-79"/>
                </a:rPr>
                <a:t>2022</a:t>
              </a:r>
            </a:p>
          </p:txBody>
        </p:sp>
        <p:sp>
          <p:nvSpPr>
            <p:cNvPr id="9" name="TextBox 8">
              <a:extLst>
                <a:ext uri="{FF2B5EF4-FFF2-40B4-BE49-F238E27FC236}">
                  <a16:creationId xmlns:a16="http://schemas.microsoft.com/office/drawing/2014/main" id="{99A6E251-35A6-ABC1-20C9-049569D40139}"/>
                </a:ext>
              </a:extLst>
            </p:cNvPr>
            <p:cNvSpPr txBox="1"/>
            <p:nvPr/>
          </p:nvSpPr>
          <p:spPr>
            <a:xfrm>
              <a:off x="5731910" y="1880845"/>
              <a:ext cx="1301904" cy="400110"/>
            </a:xfrm>
            <a:prstGeom prst="rect">
              <a:avLst/>
            </a:prstGeom>
            <a:noFill/>
          </p:spPr>
          <p:txBody>
            <a:bodyPr wrap="square" rtlCol="0">
              <a:spAutoFit/>
            </a:bodyPr>
            <a:lstStyle/>
            <a:p>
              <a:pPr algn="ctr"/>
              <a:r>
                <a:rPr lang="en-GB" sz="2000" b="1">
                  <a:solidFill>
                    <a:srgbClr val="EAF4EE"/>
                  </a:solidFill>
                  <a:latin typeface="Heebo Black" panose="00000A00000000000000" pitchFamily="2" charset="-79"/>
                  <a:cs typeface="Heebo Black" panose="00000A00000000000000" pitchFamily="2" charset="-79"/>
                </a:rPr>
                <a:t>2023</a:t>
              </a:r>
            </a:p>
          </p:txBody>
        </p:sp>
        <p:sp>
          <p:nvSpPr>
            <p:cNvPr id="10" name="TextBox 9">
              <a:extLst>
                <a:ext uri="{FF2B5EF4-FFF2-40B4-BE49-F238E27FC236}">
                  <a16:creationId xmlns:a16="http://schemas.microsoft.com/office/drawing/2014/main" id="{AE385781-6436-2671-75DD-546C0CF27C72}"/>
                </a:ext>
              </a:extLst>
            </p:cNvPr>
            <p:cNvSpPr txBox="1"/>
            <p:nvPr/>
          </p:nvSpPr>
          <p:spPr>
            <a:xfrm>
              <a:off x="8328747" y="1880845"/>
              <a:ext cx="1301904" cy="400110"/>
            </a:xfrm>
            <a:prstGeom prst="rect">
              <a:avLst/>
            </a:prstGeom>
            <a:noFill/>
          </p:spPr>
          <p:txBody>
            <a:bodyPr wrap="square" rtlCol="0">
              <a:spAutoFit/>
            </a:bodyPr>
            <a:lstStyle/>
            <a:p>
              <a:pPr algn="ctr"/>
              <a:r>
                <a:rPr lang="en-GB" sz="2000" b="1">
                  <a:solidFill>
                    <a:srgbClr val="EAF4EE"/>
                  </a:solidFill>
                  <a:latin typeface="Heebo Black" panose="00000A00000000000000" pitchFamily="2" charset="-79"/>
                  <a:cs typeface="Heebo Black" panose="00000A00000000000000" pitchFamily="2" charset="-79"/>
                </a:rPr>
                <a:t>2023</a:t>
              </a:r>
            </a:p>
          </p:txBody>
        </p:sp>
        <p:sp>
          <p:nvSpPr>
            <p:cNvPr id="11" name="TextBox 10">
              <a:extLst>
                <a:ext uri="{FF2B5EF4-FFF2-40B4-BE49-F238E27FC236}">
                  <a16:creationId xmlns:a16="http://schemas.microsoft.com/office/drawing/2014/main" id="{40B06AA7-68B3-AAE9-C665-073243056E99}"/>
                </a:ext>
              </a:extLst>
            </p:cNvPr>
            <p:cNvSpPr txBox="1"/>
            <p:nvPr/>
          </p:nvSpPr>
          <p:spPr>
            <a:xfrm>
              <a:off x="10156709" y="1857916"/>
              <a:ext cx="1301904" cy="400110"/>
            </a:xfrm>
            <a:prstGeom prst="rect">
              <a:avLst/>
            </a:prstGeom>
            <a:noFill/>
          </p:spPr>
          <p:txBody>
            <a:bodyPr wrap="square" rtlCol="0">
              <a:spAutoFit/>
            </a:bodyPr>
            <a:lstStyle/>
            <a:p>
              <a:pPr algn="ctr"/>
              <a:r>
                <a:rPr lang="en-GB" sz="2000" b="1">
                  <a:solidFill>
                    <a:srgbClr val="EAF4EE"/>
                  </a:solidFill>
                  <a:latin typeface="Heebo Black" panose="00000A00000000000000" pitchFamily="2" charset="-79"/>
                  <a:cs typeface="Heebo Black" panose="00000A00000000000000" pitchFamily="2" charset="-79"/>
                </a:rPr>
                <a:t>2023</a:t>
              </a:r>
            </a:p>
          </p:txBody>
        </p:sp>
      </p:grpSp>
      <p:sp>
        <p:nvSpPr>
          <p:cNvPr id="12" name="TextBox 11">
            <a:extLst>
              <a:ext uri="{FF2B5EF4-FFF2-40B4-BE49-F238E27FC236}">
                <a16:creationId xmlns:a16="http://schemas.microsoft.com/office/drawing/2014/main" id="{6159137A-3972-66D7-FBA7-2A09B62EF039}"/>
              </a:ext>
            </a:extLst>
          </p:cNvPr>
          <p:cNvSpPr txBox="1"/>
          <p:nvPr/>
        </p:nvSpPr>
        <p:spPr>
          <a:xfrm>
            <a:off x="503034" y="1665841"/>
            <a:ext cx="4632383" cy="369332"/>
          </a:xfrm>
          <a:prstGeom prst="rect">
            <a:avLst/>
          </a:prstGeom>
          <a:noFill/>
        </p:spPr>
        <p:txBody>
          <a:bodyPr wrap="square" rtlCol="0">
            <a:spAutoFit/>
          </a:bodyPr>
          <a:lstStyle/>
          <a:p>
            <a:r>
              <a:rPr lang="en-GB">
                <a:latin typeface="Heebo Black" panose="00000A00000000000000" pitchFamily="2" charset="-79"/>
                <a:cs typeface="Heebo Black" panose="00000A00000000000000" pitchFamily="2" charset="-79"/>
              </a:rPr>
              <a:t>If your financial year end is 31</a:t>
            </a:r>
            <a:r>
              <a:rPr lang="en-GB" baseline="30000">
                <a:latin typeface="Heebo Black" panose="00000A00000000000000" pitchFamily="2" charset="-79"/>
                <a:cs typeface="Heebo Black" panose="00000A00000000000000" pitchFamily="2" charset="-79"/>
              </a:rPr>
              <a:t>st</a:t>
            </a:r>
            <a:r>
              <a:rPr lang="en-GB">
                <a:latin typeface="Heebo Black" panose="00000A00000000000000" pitchFamily="2" charset="-79"/>
                <a:cs typeface="Heebo Black" panose="00000A00000000000000" pitchFamily="2" charset="-79"/>
              </a:rPr>
              <a:t> Dec 2022</a:t>
            </a:r>
          </a:p>
        </p:txBody>
      </p:sp>
      <p:grpSp>
        <p:nvGrpSpPr>
          <p:cNvPr id="13" name="Group 12">
            <a:extLst>
              <a:ext uri="{FF2B5EF4-FFF2-40B4-BE49-F238E27FC236}">
                <a16:creationId xmlns:a16="http://schemas.microsoft.com/office/drawing/2014/main" id="{62A58AA8-5A13-3EC9-ED54-3984CF2BAE71}"/>
              </a:ext>
            </a:extLst>
          </p:cNvPr>
          <p:cNvGrpSpPr/>
          <p:nvPr/>
        </p:nvGrpSpPr>
        <p:grpSpPr>
          <a:xfrm>
            <a:off x="900604" y="3734853"/>
            <a:ext cx="10387637" cy="2176426"/>
            <a:chOff x="1259533" y="3583304"/>
            <a:chExt cx="10387637" cy="1863091"/>
          </a:xfrm>
        </p:grpSpPr>
        <p:graphicFrame>
          <p:nvGraphicFramePr>
            <p:cNvPr id="14" name="Diagram 13">
              <a:extLst>
                <a:ext uri="{FF2B5EF4-FFF2-40B4-BE49-F238E27FC236}">
                  <a16:creationId xmlns:a16="http://schemas.microsoft.com/office/drawing/2014/main" id="{4FDAA132-C62E-EE1F-4B94-BA72E006F189}"/>
                </a:ext>
              </a:extLst>
            </p:cNvPr>
            <p:cNvGraphicFramePr/>
            <p:nvPr>
              <p:extLst>
                <p:ext uri="{D42A27DB-BD31-4B8C-83A1-F6EECF244321}">
                  <p14:modId xmlns:p14="http://schemas.microsoft.com/office/powerpoint/2010/main" val="2143920039"/>
                </p:ext>
              </p:extLst>
            </p:nvPr>
          </p:nvGraphicFramePr>
          <p:xfrm>
            <a:off x="1259533" y="3583304"/>
            <a:ext cx="10387637" cy="18630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TextBox 14">
              <a:extLst>
                <a:ext uri="{FF2B5EF4-FFF2-40B4-BE49-F238E27FC236}">
                  <a16:creationId xmlns:a16="http://schemas.microsoft.com/office/drawing/2014/main" id="{61E4F782-0159-D27C-3494-86677F95F90A}"/>
                </a:ext>
              </a:extLst>
            </p:cNvPr>
            <p:cNvSpPr txBox="1"/>
            <p:nvPr/>
          </p:nvSpPr>
          <p:spPr>
            <a:xfrm>
              <a:off x="1471354" y="4172618"/>
              <a:ext cx="1301904" cy="377190"/>
            </a:xfrm>
            <a:prstGeom prst="rect">
              <a:avLst/>
            </a:prstGeom>
            <a:noFill/>
          </p:spPr>
          <p:txBody>
            <a:bodyPr wrap="square" rtlCol="0">
              <a:spAutoFit/>
            </a:bodyPr>
            <a:lstStyle/>
            <a:p>
              <a:pPr algn="ctr"/>
              <a:r>
                <a:rPr lang="en-GB" b="1">
                  <a:solidFill>
                    <a:srgbClr val="EAF4EE"/>
                  </a:solidFill>
                  <a:latin typeface="Heebo Black" panose="00000A00000000000000" pitchFamily="2" charset="-79"/>
                  <a:cs typeface="Heebo Black" panose="00000A00000000000000" pitchFamily="2" charset="-79"/>
                </a:rPr>
                <a:t>2022</a:t>
              </a:r>
            </a:p>
          </p:txBody>
        </p:sp>
        <p:sp>
          <p:nvSpPr>
            <p:cNvPr id="16" name="TextBox 15">
              <a:extLst>
                <a:ext uri="{FF2B5EF4-FFF2-40B4-BE49-F238E27FC236}">
                  <a16:creationId xmlns:a16="http://schemas.microsoft.com/office/drawing/2014/main" id="{88D5DCD6-7C20-039D-65BA-AAA43AC4DB36}"/>
                </a:ext>
              </a:extLst>
            </p:cNvPr>
            <p:cNvSpPr txBox="1"/>
            <p:nvPr/>
          </p:nvSpPr>
          <p:spPr>
            <a:xfrm>
              <a:off x="3450343" y="4189711"/>
              <a:ext cx="1301904" cy="377190"/>
            </a:xfrm>
            <a:prstGeom prst="rect">
              <a:avLst/>
            </a:prstGeom>
            <a:noFill/>
          </p:spPr>
          <p:txBody>
            <a:bodyPr wrap="square" rtlCol="0">
              <a:spAutoFit/>
            </a:bodyPr>
            <a:lstStyle/>
            <a:p>
              <a:pPr algn="ctr"/>
              <a:r>
                <a:rPr lang="en-GB" b="1">
                  <a:solidFill>
                    <a:srgbClr val="EAF4EE"/>
                  </a:solidFill>
                  <a:latin typeface="Heebo Black" panose="00000A00000000000000" pitchFamily="2" charset="-79"/>
                  <a:cs typeface="Heebo Black" panose="00000A00000000000000" pitchFamily="2" charset="-79"/>
                </a:rPr>
                <a:t>2022</a:t>
              </a:r>
            </a:p>
          </p:txBody>
        </p:sp>
        <p:sp>
          <p:nvSpPr>
            <p:cNvPr id="17" name="TextBox 16">
              <a:extLst>
                <a:ext uri="{FF2B5EF4-FFF2-40B4-BE49-F238E27FC236}">
                  <a16:creationId xmlns:a16="http://schemas.microsoft.com/office/drawing/2014/main" id="{56425563-C09B-0710-70A8-BA829BDB5D40}"/>
                </a:ext>
              </a:extLst>
            </p:cNvPr>
            <p:cNvSpPr txBox="1"/>
            <p:nvPr/>
          </p:nvSpPr>
          <p:spPr>
            <a:xfrm>
              <a:off x="5842160" y="4137717"/>
              <a:ext cx="1301904" cy="377190"/>
            </a:xfrm>
            <a:prstGeom prst="rect">
              <a:avLst/>
            </a:prstGeom>
            <a:noFill/>
          </p:spPr>
          <p:txBody>
            <a:bodyPr wrap="square" rtlCol="0">
              <a:spAutoFit/>
            </a:bodyPr>
            <a:lstStyle/>
            <a:p>
              <a:pPr algn="ctr"/>
              <a:r>
                <a:rPr lang="en-GB" b="1">
                  <a:solidFill>
                    <a:srgbClr val="EAF4EE"/>
                  </a:solidFill>
                  <a:latin typeface="Heebo Black" panose="00000A00000000000000" pitchFamily="2" charset="-79"/>
                  <a:cs typeface="Heebo Black" panose="00000A00000000000000" pitchFamily="2" charset="-79"/>
                </a:rPr>
                <a:t>2023</a:t>
              </a:r>
            </a:p>
          </p:txBody>
        </p:sp>
        <p:sp>
          <p:nvSpPr>
            <p:cNvPr id="18" name="TextBox 17">
              <a:extLst>
                <a:ext uri="{FF2B5EF4-FFF2-40B4-BE49-F238E27FC236}">
                  <a16:creationId xmlns:a16="http://schemas.microsoft.com/office/drawing/2014/main" id="{85884264-47B8-7CD9-79BF-CB4B58E11A86}"/>
                </a:ext>
              </a:extLst>
            </p:cNvPr>
            <p:cNvSpPr txBox="1"/>
            <p:nvPr/>
          </p:nvSpPr>
          <p:spPr>
            <a:xfrm>
              <a:off x="8118580" y="4157525"/>
              <a:ext cx="1301904" cy="377190"/>
            </a:xfrm>
            <a:prstGeom prst="rect">
              <a:avLst/>
            </a:prstGeom>
            <a:noFill/>
          </p:spPr>
          <p:txBody>
            <a:bodyPr wrap="square" rtlCol="0">
              <a:spAutoFit/>
            </a:bodyPr>
            <a:lstStyle/>
            <a:p>
              <a:pPr algn="ctr"/>
              <a:r>
                <a:rPr lang="en-GB" b="1">
                  <a:solidFill>
                    <a:srgbClr val="EAF4EE"/>
                  </a:solidFill>
                  <a:latin typeface="Heebo Black" panose="00000A00000000000000" pitchFamily="2" charset="-79"/>
                  <a:cs typeface="Heebo Black" panose="00000A00000000000000" pitchFamily="2" charset="-79"/>
                </a:rPr>
                <a:t>2023</a:t>
              </a:r>
            </a:p>
          </p:txBody>
        </p:sp>
        <p:sp>
          <p:nvSpPr>
            <p:cNvPr id="19" name="TextBox 18">
              <a:extLst>
                <a:ext uri="{FF2B5EF4-FFF2-40B4-BE49-F238E27FC236}">
                  <a16:creationId xmlns:a16="http://schemas.microsoft.com/office/drawing/2014/main" id="{FE6DD09B-F59E-06B2-F4F8-7DD4737D8ADC}"/>
                </a:ext>
              </a:extLst>
            </p:cNvPr>
            <p:cNvSpPr txBox="1"/>
            <p:nvPr/>
          </p:nvSpPr>
          <p:spPr>
            <a:xfrm>
              <a:off x="10073967" y="4157525"/>
              <a:ext cx="1301904" cy="377190"/>
            </a:xfrm>
            <a:prstGeom prst="rect">
              <a:avLst/>
            </a:prstGeom>
            <a:noFill/>
          </p:spPr>
          <p:txBody>
            <a:bodyPr wrap="square" rtlCol="0">
              <a:spAutoFit/>
            </a:bodyPr>
            <a:lstStyle/>
            <a:p>
              <a:pPr algn="ctr"/>
              <a:r>
                <a:rPr lang="en-GB" b="1">
                  <a:solidFill>
                    <a:srgbClr val="EAF4EE"/>
                  </a:solidFill>
                  <a:latin typeface="Heebo Black" panose="00000A00000000000000" pitchFamily="2" charset="-79"/>
                  <a:cs typeface="Heebo Black" panose="00000A00000000000000" pitchFamily="2" charset="-79"/>
                </a:rPr>
                <a:t>2023</a:t>
              </a:r>
            </a:p>
          </p:txBody>
        </p:sp>
      </p:grpSp>
      <p:sp>
        <p:nvSpPr>
          <p:cNvPr id="20" name="TextBox 19">
            <a:extLst>
              <a:ext uri="{FF2B5EF4-FFF2-40B4-BE49-F238E27FC236}">
                <a16:creationId xmlns:a16="http://schemas.microsoft.com/office/drawing/2014/main" id="{8464D6B6-EEE4-EDD8-973D-A5AB85267AFC}"/>
              </a:ext>
            </a:extLst>
          </p:cNvPr>
          <p:cNvSpPr txBox="1"/>
          <p:nvPr/>
        </p:nvSpPr>
        <p:spPr>
          <a:xfrm>
            <a:off x="503034" y="3916911"/>
            <a:ext cx="4320985" cy="369332"/>
          </a:xfrm>
          <a:prstGeom prst="rect">
            <a:avLst/>
          </a:prstGeom>
          <a:noFill/>
        </p:spPr>
        <p:txBody>
          <a:bodyPr wrap="square" rtlCol="0">
            <a:spAutoFit/>
          </a:bodyPr>
          <a:lstStyle/>
          <a:p>
            <a:r>
              <a:rPr lang="en-GB">
                <a:latin typeface="Heebo Black" panose="00000A00000000000000" pitchFamily="2" charset="-79"/>
                <a:cs typeface="Heebo Black" panose="00000A00000000000000" pitchFamily="2" charset="-79"/>
              </a:rPr>
              <a:t>If your financial year end 31</a:t>
            </a:r>
            <a:r>
              <a:rPr lang="en-GB" baseline="30000">
                <a:latin typeface="Heebo Black" panose="00000A00000000000000" pitchFamily="2" charset="-79"/>
                <a:cs typeface="Heebo Black" panose="00000A00000000000000" pitchFamily="2" charset="-79"/>
              </a:rPr>
              <a:t>st</a:t>
            </a:r>
            <a:r>
              <a:rPr lang="en-GB">
                <a:latin typeface="Heebo Black" panose="00000A00000000000000" pitchFamily="2" charset="-79"/>
                <a:cs typeface="Heebo Black" panose="00000A00000000000000" pitchFamily="2" charset="-79"/>
              </a:rPr>
              <a:t> Mar 2022</a:t>
            </a:r>
          </a:p>
        </p:txBody>
      </p:sp>
      <p:pic>
        <p:nvPicPr>
          <p:cNvPr id="21" name="Picture 20" descr="Logo, company name&#10;&#10;Description automatically generated">
            <a:extLst>
              <a:ext uri="{FF2B5EF4-FFF2-40B4-BE49-F238E27FC236}">
                <a16:creationId xmlns:a16="http://schemas.microsoft.com/office/drawing/2014/main" id="{2FEF6E64-210B-DC1E-C8B3-8A5DF86E154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40623" y="6071513"/>
            <a:ext cx="791237" cy="604110"/>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B197C0DF-46B2-71C3-9B5E-5966B969246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725784" y="6160658"/>
            <a:ext cx="1234689" cy="458069"/>
          </a:xfrm>
          <a:prstGeom prst="rect">
            <a:avLst/>
          </a:prstGeom>
        </p:spPr>
      </p:pic>
      <p:sp>
        <p:nvSpPr>
          <p:cNvPr id="2" name="TextBox 1">
            <a:extLst>
              <a:ext uri="{FF2B5EF4-FFF2-40B4-BE49-F238E27FC236}">
                <a16:creationId xmlns:a16="http://schemas.microsoft.com/office/drawing/2014/main" id="{D89C3F52-7774-6B3C-D125-13B1974A61B7}"/>
              </a:ext>
            </a:extLst>
          </p:cNvPr>
          <p:cNvSpPr txBox="1"/>
          <p:nvPr/>
        </p:nvSpPr>
        <p:spPr>
          <a:xfrm>
            <a:off x="408039" y="6305328"/>
            <a:ext cx="5366750" cy="307777"/>
          </a:xfrm>
          <a:prstGeom prst="rect">
            <a:avLst/>
          </a:prstGeom>
          <a:noFill/>
        </p:spPr>
        <p:txBody>
          <a:bodyPr wrap="square" rtlCol="0">
            <a:spAutoFit/>
          </a:bodyPr>
          <a:lstStyle/>
          <a:p>
            <a:r>
              <a:rPr lang="en-GB" sz="1400">
                <a:latin typeface="Heebo Light" panose="00000400000000000000" pitchFamily="2" charset="-79"/>
                <a:cs typeface="Heebo Light" panose="00000400000000000000" pitchFamily="2" charset="-79"/>
              </a:rPr>
              <a:t>*TEC = Total Energy Consumption covering 12 months</a:t>
            </a:r>
          </a:p>
        </p:txBody>
      </p:sp>
    </p:spTree>
    <p:extLst>
      <p:ext uri="{BB962C8B-B14F-4D97-AF65-F5344CB8AC3E}">
        <p14:creationId xmlns:p14="http://schemas.microsoft.com/office/powerpoint/2010/main" val="3243756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B1B5AF07-6176-8C79-A7B9-50A49F3E6BAA}"/>
              </a:ext>
            </a:extLst>
          </p:cNvPr>
          <p:cNvSpPr>
            <a:spLocks noGrp="1"/>
          </p:cNvSpPr>
          <p:nvPr>
            <p:ph type="title"/>
          </p:nvPr>
        </p:nvSpPr>
        <p:spPr>
          <a:xfrm>
            <a:off x="0" y="483817"/>
            <a:ext cx="12192000" cy="853085"/>
          </a:xfrm>
        </p:spPr>
        <p:txBody>
          <a:bodyPr>
            <a:normAutofit/>
          </a:bodyPr>
          <a:lstStyle/>
          <a:p>
            <a:pPr algn="ctr"/>
            <a:r>
              <a:rPr lang="en-GB" sz="4000">
                <a:solidFill>
                  <a:srgbClr val="008037"/>
                </a:solidFill>
                <a:latin typeface="Heebo Black"/>
                <a:cs typeface="Heebo Black"/>
              </a:rPr>
              <a:t>ESOS Phase 3: How we can help</a:t>
            </a:r>
          </a:p>
        </p:txBody>
      </p:sp>
      <p:sp>
        <p:nvSpPr>
          <p:cNvPr id="5" name="Text Placeholder 3">
            <a:extLst>
              <a:ext uri="{FF2B5EF4-FFF2-40B4-BE49-F238E27FC236}">
                <a16:creationId xmlns:a16="http://schemas.microsoft.com/office/drawing/2014/main" id="{A2BBDCEB-A9B3-5FC0-AED3-B870AD08F649}"/>
              </a:ext>
            </a:extLst>
          </p:cNvPr>
          <p:cNvSpPr>
            <a:spLocks noGrp="1"/>
          </p:cNvSpPr>
          <p:nvPr>
            <p:ph type="body" idx="1"/>
          </p:nvPr>
        </p:nvSpPr>
        <p:spPr>
          <a:xfrm>
            <a:off x="297914" y="1537497"/>
            <a:ext cx="9938327" cy="433965"/>
          </a:xfrm>
          <a:noFill/>
        </p:spPr>
        <p:txBody>
          <a:bodyPr wrap="square">
            <a:spAutoFit/>
          </a:bodyPr>
          <a:lstStyle/>
          <a:p>
            <a:pPr algn="ctr"/>
            <a:r>
              <a:rPr lang="en-GB" b="1">
                <a:solidFill>
                  <a:schemeClr val="tx1"/>
                </a:solidFill>
                <a:latin typeface="Heebo Light" panose="00000400000000000000" pitchFamily="2" charset="-79"/>
                <a:cs typeface="Heebo Light" panose="00000400000000000000" pitchFamily="2" charset="-79"/>
              </a:rPr>
              <a:t>Our ESOS experts at Green Element will help your organisation to:</a:t>
            </a:r>
          </a:p>
        </p:txBody>
      </p:sp>
      <p:pic>
        <p:nvPicPr>
          <p:cNvPr id="8" name="Picture 7" descr="Logo, company name&#10;&#10;Description automatically generated">
            <a:extLst>
              <a:ext uri="{FF2B5EF4-FFF2-40B4-BE49-F238E27FC236}">
                <a16:creationId xmlns:a16="http://schemas.microsoft.com/office/drawing/2014/main" id="{F84CD605-C8E0-49C4-77F0-C3C70C8D04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188" y="317861"/>
            <a:ext cx="791237" cy="60411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33D1530C-1A68-39C0-3D3B-7F4015FB0D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741" y="362832"/>
            <a:ext cx="1565993" cy="557461"/>
          </a:xfrm>
          <a:prstGeom prst="rect">
            <a:avLst/>
          </a:prstGeom>
        </p:spPr>
      </p:pic>
      <p:sp>
        <p:nvSpPr>
          <p:cNvPr id="382" name="TextBox 381">
            <a:extLst>
              <a:ext uri="{FF2B5EF4-FFF2-40B4-BE49-F238E27FC236}">
                <a16:creationId xmlns:a16="http://schemas.microsoft.com/office/drawing/2014/main" id="{88C85F16-D8D7-B867-7287-2544EE74F5CE}"/>
              </a:ext>
            </a:extLst>
          </p:cNvPr>
          <p:cNvSpPr txBox="1"/>
          <p:nvPr/>
        </p:nvSpPr>
        <p:spPr>
          <a:xfrm>
            <a:off x="924296" y="2220686"/>
            <a:ext cx="10858005"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solidFill>
                  <a:srgbClr val="008037"/>
                </a:solidFill>
                <a:latin typeface="Heebo Light"/>
                <a:cs typeface="Arial"/>
              </a:rPr>
              <a:t>1.</a:t>
            </a:r>
            <a:r>
              <a:rPr lang="en-GB" sz="2000" b="1" dirty="0">
                <a:solidFill>
                  <a:schemeClr val="bg1"/>
                </a:solidFill>
                <a:latin typeface="Heebo Light"/>
                <a:cs typeface="Arial"/>
              </a:rPr>
              <a:t>x</a:t>
            </a:r>
            <a:r>
              <a:rPr lang="en-GB" sz="2000" b="1" dirty="0">
                <a:latin typeface="Heebo Light"/>
                <a:cs typeface="Arial"/>
              </a:rPr>
              <a:t>Ascertain whether you qualify</a:t>
            </a:r>
            <a:r>
              <a:rPr lang="en-US" sz="2000" b="1" dirty="0">
                <a:latin typeface="Heebo Light"/>
                <a:cs typeface="Arial"/>
              </a:rPr>
              <a:t>​</a:t>
            </a:r>
            <a:endParaRPr lang="en-US" b="1">
              <a:latin typeface="Heebo Light"/>
              <a:cs typeface="Calibri" panose="020F0502020204030204"/>
            </a:endParaRPr>
          </a:p>
          <a:p>
            <a:endParaRPr lang="en-US" sz="2000" b="1" dirty="0">
              <a:latin typeface="Heebo Light"/>
              <a:cs typeface="Arial"/>
            </a:endParaRPr>
          </a:p>
          <a:p>
            <a:r>
              <a:rPr lang="en-GB" sz="2000" b="1" dirty="0">
                <a:solidFill>
                  <a:srgbClr val="008037"/>
                </a:solidFill>
                <a:latin typeface="Heebo Light"/>
                <a:cs typeface="Arial"/>
              </a:rPr>
              <a:t>2.</a:t>
            </a:r>
            <a:r>
              <a:rPr lang="en-GB" sz="2000" b="1" dirty="0">
                <a:latin typeface="Heebo Light"/>
                <a:cs typeface="Arial"/>
              </a:rPr>
              <a:t> Gather a year’s energy data “Total Energy Consumption” (to include the reference date)</a:t>
            </a:r>
            <a:r>
              <a:rPr lang="en-US" sz="2000" b="1" dirty="0">
                <a:latin typeface="Heebo Light"/>
                <a:cs typeface="Arial"/>
              </a:rPr>
              <a:t>​</a:t>
            </a:r>
          </a:p>
          <a:p>
            <a:endParaRPr lang="en-GB" sz="2000" b="1" dirty="0">
              <a:latin typeface="Heebo Light"/>
              <a:cs typeface="Arial"/>
            </a:endParaRPr>
          </a:p>
          <a:p>
            <a:r>
              <a:rPr lang="en-GB" sz="2000" b="1" dirty="0">
                <a:solidFill>
                  <a:srgbClr val="008037"/>
                </a:solidFill>
                <a:latin typeface="Heebo Light"/>
                <a:cs typeface="Arial"/>
              </a:rPr>
              <a:t>3</a:t>
            </a:r>
            <a:r>
              <a:rPr lang="en-GB" sz="2000" b="1" dirty="0">
                <a:latin typeface="Heebo Light"/>
                <a:cs typeface="Arial"/>
              </a:rPr>
              <a:t>. Calculate ESOS metrics including energy and carbon intensities</a:t>
            </a:r>
            <a:r>
              <a:rPr lang="en-US" sz="2000" b="1" dirty="0">
                <a:latin typeface="Heebo Light"/>
                <a:cs typeface="Arial"/>
              </a:rPr>
              <a:t>​</a:t>
            </a:r>
            <a:endParaRPr lang="en-US" b="1">
              <a:latin typeface="Heebo Light"/>
              <a:cs typeface="Heebo"/>
            </a:endParaRPr>
          </a:p>
          <a:p>
            <a:endParaRPr lang="en-US" sz="2000" b="1" dirty="0">
              <a:latin typeface="Heebo Light"/>
              <a:cs typeface="Arial"/>
            </a:endParaRPr>
          </a:p>
          <a:p>
            <a:r>
              <a:rPr lang="en-GB" sz="2000" b="1" dirty="0">
                <a:solidFill>
                  <a:srgbClr val="008037"/>
                </a:solidFill>
                <a:latin typeface="Heebo Light"/>
                <a:cs typeface="Arial"/>
              </a:rPr>
              <a:t>4.</a:t>
            </a:r>
            <a:r>
              <a:rPr lang="en-GB" sz="2000" b="1" dirty="0">
                <a:latin typeface="Heebo Light"/>
                <a:cs typeface="Arial"/>
              </a:rPr>
              <a:t> Conduct site energy audits</a:t>
            </a:r>
            <a:r>
              <a:rPr lang="en-US" sz="2000" b="1" dirty="0">
                <a:latin typeface="Heebo Light"/>
                <a:cs typeface="Arial"/>
              </a:rPr>
              <a:t>​</a:t>
            </a:r>
          </a:p>
          <a:p>
            <a:endParaRPr lang="en-US" sz="2000" b="1" dirty="0">
              <a:latin typeface="Heebo Light"/>
              <a:cs typeface="Arial"/>
            </a:endParaRPr>
          </a:p>
          <a:p>
            <a:r>
              <a:rPr lang="en-GB" sz="2000" b="1" dirty="0">
                <a:solidFill>
                  <a:srgbClr val="008037"/>
                </a:solidFill>
                <a:latin typeface="Heebo Light"/>
                <a:cs typeface="Arial"/>
              </a:rPr>
              <a:t>5.</a:t>
            </a:r>
            <a:r>
              <a:rPr lang="en-GB" sz="2000" b="1" dirty="0">
                <a:latin typeface="Heebo Light"/>
                <a:cs typeface="Arial"/>
              </a:rPr>
              <a:t> Present a report with energy saving recommendations signed off by our Lead Assessor</a:t>
            </a:r>
            <a:r>
              <a:rPr lang="en-US" sz="2000" b="1" dirty="0">
                <a:latin typeface="Heebo Light"/>
                <a:cs typeface="Arial"/>
              </a:rPr>
              <a:t>​</a:t>
            </a:r>
          </a:p>
          <a:p>
            <a:endParaRPr lang="en-US" sz="2000" b="1" dirty="0">
              <a:latin typeface="Heebo Light"/>
              <a:cs typeface="Arial"/>
            </a:endParaRPr>
          </a:p>
          <a:p>
            <a:r>
              <a:rPr lang="en-GB" sz="2000" b="1" dirty="0">
                <a:solidFill>
                  <a:srgbClr val="008037"/>
                </a:solidFill>
                <a:latin typeface="Heebo Light"/>
                <a:cs typeface="Arial"/>
              </a:rPr>
              <a:t>6.</a:t>
            </a:r>
            <a:r>
              <a:rPr lang="en-GB" sz="2000" b="1" dirty="0">
                <a:latin typeface="Heebo Light"/>
                <a:cs typeface="Arial"/>
              </a:rPr>
              <a:t> Provide an ESOS evidence pack</a:t>
            </a:r>
            <a:r>
              <a:rPr lang="en-US" sz="2000" b="1" dirty="0">
                <a:latin typeface="Heebo Light"/>
                <a:cs typeface="Arial"/>
              </a:rPr>
              <a:t>​</a:t>
            </a:r>
          </a:p>
          <a:p>
            <a:endParaRPr lang="en-GB" sz="2000" b="1" dirty="0">
              <a:latin typeface="Heebo Light"/>
              <a:cs typeface="Arial"/>
            </a:endParaRPr>
          </a:p>
          <a:p>
            <a:r>
              <a:rPr lang="en-GB" sz="2000" b="1" dirty="0">
                <a:solidFill>
                  <a:srgbClr val="008037"/>
                </a:solidFill>
                <a:latin typeface="Heebo Light"/>
                <a:cs typeface="Arial"/>
              </a:rPr>
              <a:t>7.</a:t>
            </a:r>
            <a:r>
              <a:rPr lang="en-GB" sz="2000" b="1" dirty="0">
                <a:latin typeface="Heebo Light"/>
                <a:cs typeface="Arial"/>
              </a:rPr>
              <a:t> Submit your compliance form on government website</a:t>
            </a:r>
            <a:endParaRPr lang="en-GB" sz="2000" b="1" dirty="0">
              <a:solidFill>
                <a:srgbClr val="FFFFFF"/>
              </a:solidFill>
              <a:latin typeface="Heebo Light"/>
              <a:cs typeface="Arial"/>
            </a:endParaRPr>
          </a:p>
        </p:txBody>
      </p:sp>
    </p:spTree>
    <p:extLst>
      <p:ext uri="{BB962C8B-B14F-4D97-AF65-F5344CB8AC3E}">
        <p14:creationId xmlns:p14="http://schemas.microsoft.com/office/powerpoint/2010/main" val="1490821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0D4C2A1-9BB7-BFF9-28C5-5D350B3AED1A}"/>
              </a:ext>
            </a:extLst>
          </p:cNvPr>
          <p:cNvSpPr/>
          <p:nvPr/>
        </p:nvSpPr>
        <p:spPr>
          <a:xfrm>
            <a:off x="2650836" y="1145309"/>
            <a:ext cx="7573819" cy="2198255"/>
          </a:xfrm>
          <a:prstGeom prst="roundRect">
            <a:avLst/>
          </a:prstGeom>
          <a:solidFill>
            <a:srgbClr val="FF7600"/>
          </a:solidFill>
          <a:ln>
            <a:solidFill>
              <a:srgbClr val="FF7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893C0DB-288E-3BBF-8CB3-22CC758879F5}"/>
              </a:ext>
            </a:extLst>
          </p:cNvPr>
          <p:cNvSpPr txBox="1"/>
          <p:nvPr/>
        </p:nvSpPr>
        <p:spPr>
          <a:xfrm>
            <a:off x="2881745" y="1379664"/>
            <a:ext cx="7112000" cy="1692771"/>
          </a:xfrm>
          <a:prstGeom prst="rect">
            <a:avLst/>
          </a:prstGeom>
          <a:noFill/>
        </p:spPr>
        <p:txBody>
          <a:bodyPr wrap="square" lIns="91440" tIns="45720" rIns="91440" bIns="45720" anchor="t">
            <a:spAutoFit/>
          </a:bodyPr>
          <a:lstStyle/>
          <a:p>
            <a:pPr algn="ctr"/>
            <a:r>
              <a:rPr lang="en-GB" sz="3600" dirty="0">
                <a:solidFill>
                  <a:schemeClr val="bg1"/>
                </a:solidFill>
                <a:latin typeface="Heebo Black"/>
                <a:cs typeface="Heebo Black"/>
              </a:rPr>
              <a:t>Next steps</a:t>
            </a:r>
          </a:p>
          <a:p>
            <a:pPr algn="ctr"/>
            <a:r>
              <a:rPr lang="en-GB" sz="1600" dirty="0">
                <a:solidFill>
                  <a:schemeClr val="bg1"/>
                </a:solidFill>
                <a:effectLst/>
                <a:latin typeface="Heebo Black"/>
                <a:ea typeface="Calibri" panose="020F0502020204030204" pitchFamily="34" charset="0"/>
                <a:cs typeface="Heebo Black"/>
              </a:rPr>
              <a:t>If you think that you may qualify, please reach out to us and we will be happy to answer any of your questions and help you through the process!</a:t>
            </a:r>
            <a:br>
              <a:rPr lang="en-GB" sz="1600" dirty="0">
                <a:solidFill>
                  <a:schemeClr val="bg1"/>
                </a:solidFill>
                <a:effectLst/>
                <a:latin typeface="Heebo Black" panose="00000A00000000000000" pitchFamily="2" charset="-79"/>
                <a:ea typeface="Calibri" panose="020F0502020204030204" pitchFamily="34" charset="0"/>
                <a:cs typeface="Heebo Black" panose="00000A00000000000000" pitchFamily="2" charset="-79"/>
              </a:rPr>
            </a:br>
            <a:endParaRPr lang="en-GB" sz="1600" dirty="0">
              <a:solidFill>
                <a:schemeClr val="bg1"/>
              </a:solidFill>
              <a:effectLst/>
              <a:latin typeface="Heebo Black" panose="00000A00000000000000" pitchFamily="2" charset="-79"/>
              <a:ea typeface="Calibri" panose="020F0502020204030204" pitchFamily="34" charset="0"/>
              <a:cs typeface="Heebo Black" panose="00000A00000000000000" pitchFamily="2" charset="-79"/>
            </a:endParaRPr>
          </a:p>
          <a:p>
            <a:pPr algn="ctr"/>
            <a:r>
              <a:rPr lang="en-GB" sz="2000" dirty="0">
                <a:solidFill>
                  <a:schemeClr val="bg1"/>
                </a:solidFill>
                <a:latin typeface="Heebo Black"/>
                <a:cs typeface="Heebo Black"/>
              </a:rPr>
              <a:t>Contact Thomas Mein at: </a:t>
            </a:r>
            <a:r>
              <a:rPr lang="en-GB" sz="2000" b="1" dirty="0">
                <a:solidFill>
                  <a:schemeClr val="bg1"/>
                </a:solidFill>
                <a:latin typeface="Heebo Black"/>
                <a:cs typeface="Heebo Black"/>
              </a:rPr>
              <a:t>thomasm@greenelment.co.uk</a:t>
            </a:r>
            <a:r>
              <a:rPr lang="en-GB" sz="2000" b="1" dirty="0">
                <a:solidFill>
                  <a:srgbClr val="EAF4EE"/>
                </a:solidFill>
                <a:latin typeface="Heebo Black"/>
                <a:cs typeface="Heebo Black"/>
              </a:rPr>
              <a:t> </a:t>
            </a:r>
            <a:endParaRPr lang="en-GB" sz="2000" b="1" dirty="0">
              <a:solidFill>
                <a:srgbClr val="EAF4EE"/>
              </a:solidFill>
              <a:latin typeface="Heebo Black" panose="00000A00000000000000" pitchFamily="2" charset="-79"/>
              <a:cs typeface="Heebo Black" panose="00000A00000000000000" pitchFamily="2" charset="-79"/>
            </a:endParaRPr>
          </a:p>
        </p:txBody>
      </p:sp>
      <p:pic>
        <p:nvPicPr>
          <p:cNvPr id="6" name="Picture 5" descr="A picture containing text, vector graphics&#10;&#10;Description automatically generated">
            <a:extLst>
              <a:ext uri="{FF2B5EF4-FFF2-40B4-BE49-F238E27FC236}">
                <a16:creationId xmlns:a16="http://schemas.microsoft.com/office/drawing/2014/main" id="{D299902B-CDA5-E920-53D6-A919762509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04145"/>
            <a:ext cx="3905896" cy="2553855"/>
          </a:xfrm>
          <a:prstGeom prst="rect">
            <a:avLst/>
          </a:prstGeom>
        </p:spPr>
      </p:pic>
      <p:pic>
        <p:nvPicPr>
          <p:cNvPr id="7" name="Picture 6" descr="Logo, company name&#10;&#10;Description automatically generated">
            <a:extLst>
              <a:ext uri="{FF2B5EF4-FFF2-40B4-BE49-F238E27FC236}">
                <a16:creationId xmlns:a16="http://schemas.microsoft.com/office/drawing/2014/main" id="{353FF634-D255-5A42-BDA5-D3E5B6B729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8748" y="5514194"/>
            <a:ext cx="1716460" cy="1310518"/>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E56FC0C3-2C62-BA6C-F5F6-6D854BBB7A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8888" y="5831006"/>
            <a:ext cx="2678457" cy="993706"/>
          </a:xfrm>
          <a:prstGeom prst="rect">
            <a:avLst/>
          </a:prstGeom>
        </p:spPr>
      </p:pic>
      <p:sp>
        <p:nvSpPr>
          <p:cNvPr id="9" name="TextBox 8">
            <a:extLst>
              <a:ext uri="{FF2B5EF4-FFF2-40B4-BE49-F238E27FC236}">
                <a16:creationId xmlns:a16="http://schemas.microsoft.com/office/drawing/2014/main" id="{2A5345C6-DF4D-FD9F-C0C0-DF321E468074}"/>
              </a:ext>
            </a:extLst>
          </p:cNvPr>
          <p:cNvSpPr txBox="1"/>
          <p:nvPr/>
        </p:nvSpPr>
        <p:spPr>
          <a:xfrm>
            <a:off x="618837" y="3514437"/>
            <a:ext cx="11877345" cy="338554"/>
          </a:xfrm>
          <a:prstGeom prst="rect">
            <a:avLst/>
          </a:prstGeom>
          <a:noFill/>
        </p:spPr>
        <p:txBody>
          <a:bodyPr wrap="square">
            <a:spAutoFit/>
          </a:bodyPr>
          <a:lstStyle/>
          <a:p>
            <a:pPr algn="ctr"/>
            <a:r>
              <a:rPr lang="en-GB" sz="1600" b="1">
                <a:latin typeface="Heebo Light" panose="00000400000000000000" pitchFamily="2" charset="-79"/>
                <a:cs typeface="Heebo Light" panose="00000400000000000000" pitchFamily="2" charset="-79"/>
              </a:rPr>
              <a:t>For all other enquiries contact </a:t>
            </a:r>
            <a:r>
              <a:rPr lang="en-GB" sz="1600" b="1">
                <a:solidFill>
                  <a:srgbClr val="008037"/>
                </a:solidFill>
                <a:latin typeface="Heebo Light" panose="00000400000000000000" pitchFamily="2" charset="-79"/>
                <a:cs typeface="Heebo Light" panose="00000400000000000000" pitchFamily="2" charset="-79"/>
                <a:hlinkClick r:id="rId5">
                  <a:extLst>
                    <a:ext uri="{A12FA001-AC4F-418D-AE19-62706E023703}">
                      <ahyp:hlinkClr xmlns:ahyp="http://schemas.microsoft.com/office/drawing/2018/hyperlinkcolor" val="tx"/>
                    </a:ext>
                  </a:extLst>
                </a:hlinkClick>
              </a:rPr>
              <a:t>info@greenelement.co.uk</a:t>
            </a:r>
            <a:r>
              <a:rPr lang="en-GB" sz="1600" b="1">
                <a:solidFill>
                  <a:srgbClr val="008037"/>
                </a:solidFill>
                <a:latin typeface="Heebo Light" panose="00000400000000000000" pitchFamily="2" charset="-79"/>
                <a:cs typeface="Heebo Light" panose="00000400000000000000" pitchFamily="2" charset="-79"/>
              </a:rPr>
              <a:t> +44 (0) 0207 096 0054</a:t>
            </a:r>
          </a:p>
        </p:txBody>
      </p:sp>
      <p:pic>
        <p:nvPicPr>
          <p:cNvPr id="12" name="Picture 11" descr="Icon&#10;&#10;Description automatically generated">
            <a:extLst>
              <a:ext uri="{FF2B5EF4-FFF2-40B4-BE49-F238E27FC236}">
                <a16:creationId xmlns:a16="http://schemas.microsoft.com/office/drawing/2014/main" id="{501E15BD-693D-91AE-9712-ECA13C40FB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27720" y="3994090"/>
            <a:ext cx="540819" cy="536627"/>
          </a:xfrm>
          <a:prstGeom prst="rect">
            <a:avLst/>
          </a:prstGeom>
        </p:spPr>
      </p:pic>
      <p:pic>
        <p:nvPicPr>
          <p:cNvPr id="14" name="Picture 13" descr="Icon&#10;&#10;Description automatically generated">
            <a:extLst>
              <a:ext uri="{FF2B5EF4-FFF2-40B4-BE49-F238E27FC236}">
                <a16:creationId xmlns:a16="http://schemas.microsoft.com/office/drawing/2014/main" id="{A1CF9BF4-1DDE-F684-79CF-3C7347DB5C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62183" y="3994092"/>
            <a:ext cx="540818" cy="536626"/>
          </a:xfrm>
          <a:prstGeom prst="rect">
            <a:avLst/>
          </a:prstGeom>
        </p:spPr>
      </p:pic>
      <p:pic>
        <p:nvPicPr>
          <p:cNvPr id="16" name="Picture 15" descr="A picture containing text, clipart, gear&#10;&#10;Description automatically generated">
            <a:extLst>
              <a:ext uri="{FF2B5EF4-FFF2-40B4-BE49-F238E27FC236}">
                <a16:creationId xmlns:a16="http://schemas.microsoft.com/office/drawing/2014/main" id="{9ADAB499-CC62-A01F-46B9-A598BCA2C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58434" y="3994090"/>
            <a:ext cx="540820" cy="536628"/>
          </a:xfrm>
          <a:prstGeom prst="rect">
            <a:avLst/>
          </a:prstGeom>
        </p:spPr>
      </p:pic>
      <p:pic>
        <p:nvPicPr>
          <p:cNvPr id="18" name="Picture 17" descr="A black and white logo&#10;&#10;Description automatically generated with low confidence">
            <a:extLst>
              <a:ext uri="{FF2B5EF4-FFF2-40B4-BE49-F238E27FC236}">
                <a16:creationId xmlns:a16="http://schemas.microsoft.com/office/drawing/2014/main" id="{A3AD213E-0FAC-3217-DC97-8180E5B08F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29962" y="3994090"/>
            <a:ext cx="543459" cy="539246"/>
          </a:xfrm>
          <a:prstGeom prst="rect">
            <a:avLst/>
          </a:prstGeom>
        </p:spPr>
      </p:pic>
    </p:spTree>
    <p:extLst>
      <p:ext uri="{BB962C8B-B14F-4D97-AF65-F5344CB8AC3E}">
        <p14:creationId xmlns:p14="http://schemas.microsoft.com/office/powerpoint/2010/main" val="25808444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F78B5686406F44BC8325875DFC6C6F" ma:contentTypeVersion="16" ma:contentTypeDescription="Create a new document." ma:contentTypeScope="" ma:versionID="8d03067d709aa5610b1b2fa1ee4245a0">
  <xsd:schema xmlns:xsd="http://www.w3.org/2001/XMLSchema" xmlns:xs="http://www.w3.org/2001/XMLSchema" xmlns:p="http://schemas.microsoft.com/office/2006/metadata/properties" xmlns:ns2="7b0be837-5a34-4efc-a820-9acf41105d28" xmlns:ns3="29bcc1be-861d-4ec7-9fc0-441226495c26" targetNamespace="http://schemas.microsoft.com/office/2006/metadata/properties" ma:root="true" ma:fieldsID="0b28db2f0575583269b18b04ce6c726d" ns2:_="" ns3:_="">
    <xsd:import namespace="7b0be837-5a34-4efc-a820-9acf41105d28"/>
    <xsd:import namespace="29bcc1be-861d-4ec7-9fc0-441226495c2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0be837-5a34-4efc-a820-9acf41105d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ef6d93f-8e06-4712-8bab-7488c047701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9bcc1be-861d-4ec7-9fc0-441226495c2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df5df31-e427-4fa7-9bb2-ab0559f5c26d}" ma:internalName="TaxCatchAll" ma:showField="CatchAllData" ma:web="29bcc1be-861d-4ec7-9fc0-441226495c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b0be837-5a34-4efc-a820-9acf41105d28">
      <Terms xmlns="http://schemas.microsoft.com/office/infopath/2007/PartnerControls"/>
    </lcf76f155ced4ddcb4097134ff3c332f>
    <TaxCatchAll xmlns="29bcc1be-861d-4ec7-9fc0-441226495c26" xsi:nil="true"/>
  </documentManagement>
</p:properties>
</file>

<file path=customXml/itemProps1.xml><?xml version="1.0" encoding="utf-8"?>
<ds:datastoreItem xmlns:ds="http://schemas.openxmlformats.org/officeDocument/2006/customXml" ds:itemID="{57CF7257-1E23-4EFF-946E-5B03EA2694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0be837-5a34-4efc-a820-9acf41105d28"/>
    <ds:schemaRef ds:uri="29bcc1be-861d-4ec7-9fc0-441226495c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C9A90E-4704-437C-B739-65931D0752D0}">
  <ds:schemaRefs>
    <ds:schemaRef ds:uri="http://schemas.microsoft.com/sharepoint/v3/contenttype/forms"/>
  </ds:schemaRefs>
</ds:datastoreItem>
</file>

<file path=customXml/itemProps3.xml><?xml version="1.0" encoding="utf-8"?>
<ds:datastoreItem xmlns:ds="http://schemas.openxmlformats.org/officeDocument/2006/customXml" ds:itemID="{4845BA78-900B-44D9-A017-053D3876C8D4}">
  <ds:schemaRefs>
    <ds:schemaRef ds:uri="0ab1e651-3ac8-4dd9-826e-0572836a028a"/>
    <ds:schemaRef ds:uri="13a27c9a-d2ab-43dd-a896-9e86ee2e1e23"/>
    <ds:schemaRef ds:uri="1b5901ba-0813-42c9-aba3-0ff82ff63431"/>
    <ds:schemaRef ds:uri="20ac304c-41bb-42af-bca2-587e484da01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7b0be837-5a34-4efc-a820-9acf41105d28"/>
    <ds:schemaRef ds:uri="29bcc1be-861d-4ec7-9fc0-441226495c26"/>
  </ds:schemaRefs>
</ds:datastoreItem>
</file>

<file path=docProps/app.xml><?xml version="1.0" encoding="utf-8"?>
<Properties xmlns="http://schemas.openxmlformats.org/officeDocument/2006/extended-properties" xmlns:vt="http://schemas.openxmlformats.org/officeDocument/2006/docPropsVTypes">
  <TotalTime>0</TotalTime>
  <Words>633</Words>
  <Application>Microsoft Office PowerPoint</Application>
  <PresentationFormat>Widescreen</PresentationFormat>
  <Paragraphs>62</Paragraphs>
  <Slides>5</Slides>
  <Notes>2</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ESOS Phase 3: How we can help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Walter Tucker (Compare Your Footprint)</dc:creator>
  <cp:lastModifiedBy>Emma Littlewood (Green Element)</cp:lastModifiedBy>
  <cp:revision>72</cp:revision>
  <dcterms:created xsi:type="dcterms:W3CDTF">2022-08-29T10:46:51Z</dcterms:created>
  <dcterms:modified xsi:type="dcterms:W3CDTF">2023-01-17T16:19:27Z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0x010100C8F78B5686406F44BC8325875DFC6C6F</vt:lpwstr>
  </property>
  <property fmtid="{D5CDD505-2E9C-101B-9397-08002B2CF9AE}" pid="3" name="MediaServiceImageTags">
    <vt:lpwstr/>
  </property>
</Properties>
</file>